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2ECF22-042E-493E-8A3A-5A730FC32D09}">
          <p14:sldIdLst>
            <p14:sldId id="256"/>
            <p14:sldId id="257"/>
            <p14:sldId id="258"/>
            <p14:sldId id="259"/>
            <p14:sldId id="261"/>
            <p14:sldId id="260"/>
            <p14:sldId id="263"/>
            <p14:sldId id="262"/>
            <p14:sldId id="264"/>
            <p14:sldId id="266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1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Результаты вводной диагностики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108283449234074E-2"/>
          <c:y val="0.1459787297081567"/>
          <c:w val="0.95329086267965002"/>
          <c:h val="0.3658137119045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тест тревожности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методика "Рисунок семьи"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0.6</c:v>
                </c:pt>
                <c:pt idx="1">
                  <c:v>0.63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методика "Два домика"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0.71</c:v>
                </c:pt>
                <c:pt idx="1">
                  <c:v>0.61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методика "Я в детском саду"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Лист1!$E$2:$E$3</c:f>
              <c:numCache>
                <c:formatCode>0%</c:formatCode>
                <c:ptCount val="2"/>
                <c:pt idx="0">
                  <c:v>0.62</c:v>
                </c:pt>
                <c:pt idx="1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96943816"/>
        <c:axId val="596944208"/>
      </c:barChart>
      <c:catAx>
        <c:axId val="59694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6944208"/>
        <c:crosses val="autoZero"/>
        <c:auto val="1"/>
        <c:lblAlgn val="ctr"/>
        <c:lblOffset val="100"/>
        <c:noMultiLvlLbl val="0"/>
      </c:catAx>
      <c:valAx>
        <c:axId val="596944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9694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634795650543684E-2"/>
          <c:y val="0.54130830788066187"/>
          <c:w val="0.93484456488393497"/>
          <c:h val="0.42089583891137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Вводная диагностика педагогов ДОУ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9333333333333333E-2"/>
          <c:y val="0.16956349206349206"/>
          <c:w val="0.94133333333333336"/>
          <c:h val="0.39949006374203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Психологический портрет педагога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педагог группы "Звездочки"</c:v>
                </c:pt>
                <c:pt idx="1">
                  <c:v>педагог группы "Светлячки"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Опросник психологическая безопасность предметно-пространственной среды в ДОУ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педагог группы "Звездочки"</c:v>
                </c:pt>
                <c:pt idx="1">
                  <c:v>педагог группы "Светлячки"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0.62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4313688"/>
        <c:axId val="594311336"/>
      </c:barChart>
      <c:catAx>
        <c:axId val="59431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311336"/>
        <c:crosses val="autoZero"/>
        <c:auto val="1"/>
        <c:lblAlgn val="ctr"/>
        <c:lblOffset val="100"/>
        <c:noMultiLvlLbl val="0"/>
      </c:catAx>
      <c:valAx>
        <c:axId val="5943113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943136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1821459317585302"/>
          <c:y val="0.67649035395999224"/>
          <c:w val="0.76357081364829393"/>
          <c:h val="0.30091077598351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Результаты </a:t>
            </a:r>
            <a:r>
              <a:rPr lang="ru-RU" dirty="0" smtClean="0">
                <a:solidFill>
                  <a:schemeClr val="tx1"/>
                </a:solidFill>
              </a:rPr>
              <a:t>вводной и итоговой </a:t>
            </a:r>
            <a:r>
              <a:rPr lang="ru-RU" dirty="0" smtClean="0">
                <a:solidFill>
                  <a:schemeClr val="tx1"/>
                </a:solidFill>
              </a:rPr>
              <a:t>диагностики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108283449234074E-2"/>
          <c:y val="0.1459787297081567"/>
          <c:w val="0.95329086267965002"/>
          <c:h val="0.3658137119045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тест Тревожности январь 2024 года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Тест Тревожности май 2024г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0.57999999999999996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методика "Рисунок семьи" январь 2024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0.6</c:v>
                </c:pt>
                <c:pt idx="1">
                  <c:v>0.63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методика "Рисунок семьи" май 2024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Лист1!$E$2:$E$3</c:f>
              <c:numCache>
                <c:formatCode>0%</c:formatCode>
                <c:ptCount val="2"/>
                <c:pt idx="0">
                  <c:v>0.66</c:v>
                </c:pt>
                <c:pt idx="1">
                  <c:v>0.69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методика "Два домика" январь 2024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Лист1!$F$2:$F$3</c:f>
              <c:numCache>
                <c:formatCode>0%</c:formatCode>
                <c:ptCount val="2"/>
                <c:pt idx="0">
                  <c:v>0.71</c:v>
                </c:pt>
                <c:pt idx="1">
                  <c:v>0.61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методика "Два домика" январь 20242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Лист1!$G$2:$G$3</c:f>
              <c:numCache>
                <c:formatCode>0%</c:formatCode>
                <c:ptCount val="2"/>
                <c:pt idx="0">
                  <c:v>0.8</c:v>
                </c:pt>
                <c:pt idx="1">
                  <c:v>0.76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методика "Я в детском саду" январь 2024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Лист1!$H$2:$H$3</c:f>
              <c:numCache>
                <c:formatCode>0%</c:formatCode>
                <c:ptCount val="2"/>
                <c:pt idx="0">
                  <c:v>0.62</c:v>
                </c:pt>
                <c:pt idx="1">
                  <c:v>0.65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методика "Я в детском саду" май 2024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Лист1!$I$2:$I$3</c:f>
              <c:numCache>
                <c:formatCode>0%</c:formatCode>
                <c:ptCount val="2"/>
                <c:pt idx="0">
                  <c:v>0.82</c:v>
                </c:pt>
                <c:pt idx="1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5289624"/>
        <c:axId val="215286096"/>
      </c:barChart>
      <c:catAx>
        <c:axId val="21528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286096"/>
        <c:crosses val="autoZero"/>
        <c:auto val="1"/>
        <c:lblAlgn val="ctr"/>
        <c:lblOffset val="100"/>
        <c:noMultiLvlLbl val="0"/>
      </c:catAx>
      <c:valAx>
        <c:axId val="2152860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528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66825996343953E-2"/>
          <c:y val="0.60767594852461015"/>
          <c:w val="0.89137869961376781"/>
          <c:h val="0.346056276437325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Динамика</a:t>
            </a:r>
            <a:r>
              <a:rPr lang="ru-RU" baseline="0" dirty="0" smtClean="0"/>
              <a:t> вовлеченности родителей</a:t>
            </a:r>
            <a:endParaRPr lang="ru-RU" dirty="0"/>
          </a:p>
        </c:rich>
      </c:tx>
      <c:layout>
        <c:manualLayout>
          <c:xMode val="edge"/>
          <c:yMode val="edge"/>
          <c:x val="0.21891188439939885"/>
          <c:y val="1.42126486417827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108283449234074E-2"/>
          <c:y val="0.1459787297081567"/>
          <c:w val="0.95329086267965002"/>
          <c:h val="0.3658137119045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вовлеченность родителей на январь 2024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0.52</c:v>
                </c:pt>
                <c:pt idx="1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вовлеченность родителей на мая 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Звездочки</c:v>
                </c:pt>
                <c:pt idx="1">
                  <c:v>Светлячки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0.77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8688368"/>
        <c:axId val="218687192"/>
      </c:barChart>
      <c:catAx>
        <c:axId val="21868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687192"/>
        <c:crosses val="autoZero"/>
        <c:auto val="1"/>
        <c:lblAlgn val="ctr"/>
        <c:lblOffset val="100"/>
        <c:noMultiLvlLbl val="0"/>
      </c:catAx>
      <c:valAx>
        <c:axId val="2186871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868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634795650543684E-2"/>
          <c:y val="0.54130830788066187"/>
          <c:w val="0.93484456488393497"/>
          <c:h val="0.26810986601221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6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9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7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3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5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5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4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1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6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5DFB3-714A-4127-A208-CFEDEFA49F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7163D-F27C-4F8F-A5DF-E9642D83D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0" y="0"/>
            <a:ext cx="916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17363" y="2237671"/>
            <a:ext cx="9610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Пилотный проект </a:t>
            </a:r>
          </a:p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«Модель </a:t>
            </a:r>
            <a:r>
              <a:rPr lang="ru-RU" b="1" dirty="0">
                <a:latin typeface="Arial Black" panose="020B0A04020102020204" pitchFamily="34" charset="0"/>
              </a:rPr>
              <a:t>образовательной организации с условиями по психологической безопасности ребенка</a:t>
            </a:r>
            <a:r>
              <a:rPr lang="ru-RU" b="1" dirty="0" smtClean="0"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sz="3000" b="1" dirty="0" smtClean="0">
                <a:latin typeface="Arial Black" panose="020B0A04020102020204" pitchFamily="34" charset="0"/>
              </a:rPr>
              <a:t>«Семь кругов защиты»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14325" y="323672"/>
            <a:ext cx="9610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Муниципальное автономное дошкольное </a:t>
            </a:r>
          </a:p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образовательное </a:t>
            </a:r>
          </a:p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учреждение детский сад № 460</a:t>
            </a:r>
            <a:endParaRPr lang="ru-RU" dirty="0">
              <a:latin typeface="Arial Black" panose="020B0A04020102020204" pitchFamily="34" charset="0"/>
            </a:endParaRPr>
          </a:p>
          <a:p>
            <a:pPr algn="just"/>
            <a:endParaRPr lang="ru-RU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0" y="1240712"/>
            <a:ext cx="2615001" cy="10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солнышко 2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83" r="6726" b="16225"/>
          <a:stretch>
            <a:fillRect/>
          </a:stretch>
        </p:blipFill>
        <p:spPr bwMode="auto">
          <a:xfrm rot="1288302">
            <a:off x="6894006" y="837633"/>
            <a:ext cx="1992361" cy="17854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36372" y="5143500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Романова Е.В.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Рахманова Ш.Г.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02255" y="85724"/>
            <a:ext cx="3539490" cy="436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 Black" panose="020B0A04020102020204" pitchFamily="34" charset="0"/>
              </a:rPr>
              <a:t>Работа с родителями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57816526"/>
              </p:ext>
            </p:extLst>
          </p:nvPr>
        </p:nvGraphicFramePr>
        <p:xfrm>
          <a:off x="1195488" y="4466725"/>
          <a:ext cx="5981699" cy="274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74" y="1704974"/>
            <a:ext cx="1987392" cy="2649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41" y="870732"/>
            <a:ext cx="3445983" cy="2412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2" y="870731"/>
            <a:ext cx="3217317" cy="24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114550" y="1430551"/>
            <a:ext cx="5158785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500" dirty="0" smtClean="0">
                <a:latin typeface="Arial Black" panose="020B0A04020102020204" pitchFamily="34" charset="0"/>
              </a:rPr>
              <a:t>Спасибо </a:t>
            </a:r>
          </a:p>
          <a:p>
            <a:pPr algn="ctr"/>
            <a:r>
              <a:rPr lang="ru-RU" sz="6500" dirty="0" smtClean="0">
                <a:latin typeface="Arial Black" panose="020B0A04020102020204" pitchFamily="34" charset="0"/>
              </a:rPr>
              <a:t>за </a:t>
            </a:r>
          </a:p>
          <a:p>
            <a:pPr algn="ctr"/>
            <a:r>
              <a:rPr lang="ru-RU" sz="6500" dirty="0" smtClean="0">
                <a:latin typeface="Arial Black" panose="020B0A04020102020204" pitchFamily="34" charset="0"/>
              </a:rPr>
              <a:t>внимание </a:t>
            </a:r>
            <a:endParaRPr lang="ru-RU" sz="65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125" y="276226"/>
            <a:ext cx="8667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Arial Black" panose="020B0A04020102020204" pitchFamily="34" charset="0"/>
              </a:rPr>
              <a:t>Цель проекта: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Определение условий психологической безопасности в образовательной организации детей дошкольного возраста.</a:t>
            </a:r>
          </a:p>
          <a:p>
            <a:r>
              <a:rPr lang="ru-RU" u="sng" dirty="0" smtClean="0">
                <a:latin typeface="Arial Black" panose="020B0A04020102020204" pitchFamily="34" charset="0"/>
              </a:rPr>
              <a:t>Задачи проекта: </a:t>
            </a:r>
          </a:p>
          <a:p>
            <a:pPr lvl="0" fontAlgn="base"/>
            <a:r>
              <a:rPr lang="ru-RU" dirty="0">
                <a:latin typeface="Arial Black" panose="020B0A04020102020204" pitchFamily="34" charset="0"/>
              </a:rPr>
              <a:t>- Воспитывать у ребёнка чувство любви и привязанности к своей семье, дому, детскому саду, городу. </a:t>
            </a:r>
          </a:p>
          <a:p>
            <a:pPr lvl="0" fontAlgn="base"/>
            <a:r>
              <a:rPr lang="ru-RU" dirty="0">
                <a:latin typeface="Arial Black" panose="020B0A04020102020204" pitchFamily="34" charset="0"/>
              </a:rPr>
              <a:t>- Развивать чувство ответственности и гордости за свою страну.</a:t>
            </a:r>
          </a:p>
          <a:p>
            <a:pPr lvl="0" fontAlgn="base"/>
            <a:r>
              <a:rPr lang="ru-RU" dirty="0">
                <a:latin typeface="Arial Black" panose="020B0A04020102020204" pitchFamily="34" charset="0"/>
              </a:rPr>
              <a:t>- Формировать чувство уважения к другим народам и их традициям.</a:t>
            </a:r>
          </a:p>
          <a:p>
            <a:pPr lvl="0" fontAlgn="base"/>
            <a:r>
              <a:rPr lang="ru-RU" dirty="0">
                <a:latin typeface="Arial Black" panose="020B0A04020102020204" pitchFamily="34" charset="0"/>
              </a:rPr>
              <a:t>- Развивать инициативу ребёнка, его творческие способности.</a:t>
            </a: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3092381"/>
            <a:ext cx="8515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Arial Black" panose="020B0A04020102020204" pitchFamily="34" charset="0"/>
              </a:rPr>
              <a:t>Участники проекта: </a:t>
            </a:r>
          </a:p>
          <a:p>
            <a:r>
              <a:rPr lang="ru-RU" dirty="0">
                <a:latin typeface="Arial Black" panose="020B0A04020102020204" pitchFamily="34" charset="0"/>
              </a:rPr>
              <a:t>П</a:t>
            </a:r>
            <a:r>
              <a:rPr lang="ru-RU" dirty="0" smtClean="0">
                <a:latin typeface="Arial Black" panose="020B0A04020102020204" pitchFamily="34" charset="0"/>
              </a:rPr>
              <a:t>едагоги-психологи Романова Елена Васильевна и Рахманова </a:t>
            </a:r>
            <a:r>
              <a:rPr lang="ru-RU" dirty="0" err="1" smtClean="0">
                <a:latin typeface="Arial Black" panose="020B0A04020102020204" pitchFamily="34" charset="0"/>
              </a:rPr>
              <a:t>Шабнам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Габиль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кызы</a:t>
            </a:r>
            <a:r>
              <a:rPr lang="ru-RU" dirty="0" smtClean="0">
                <a:latin typeface="Arial Black" panose="020B0A04020102020204" pitchFamily="34" charset="0"/>
              </a:rPr>
              <a:t>, дети 5-6 лет группа «Звездочки», группа «Светлячки», педагоги групп, родители. </a:t>
            </a:r>
            <a:endParaRPr lang="ru-RU" dirty="0" smtClean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125" y="4292710"/>
            <a:ext cx="8372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Arial Black" panose="020B0A04020102020204" pitchFamily="34" charset="0"/>
              </a:rPr>
              <a:t>Сроки реализации проекта: </a:t>
            </a:r>
            <a:r>
              <a:rPr lang="ru-RU" dirty="0" smtClean="0">
                <a:latin typeface="Arial Black" panose="020B0A04020102020204" pitchFamily="34" charset="0"/>
              </a:rPr>
              <a:t>январь 2024 по май 2024 года.</a:t>
            </a:r>
          </a:p>
          <a:p>
            <a:r>
              <a:rPr lang="ru-RU" u="sng" dirty="0" smtClean="0">
                <a:latin typeface="Arial Black" panose="020B0A04020102020204" pitchFamily="34" charset="0"/>
              </a:rPr>
              <a:t>Этапы проекта: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Black" panose="020B0A04020102020204" pitchFamily="34" charset="0"/>
              </a:rPr>
              <a:t>Первичная диагностика психологической безопасности детей и педагогов в ДОУ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Black" panose="020B0A04020102020204" pitchFamily="34" charset="0"/>
              </a:rPr>
              <a:t>Проведение занятий «Круги защиты»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Black" panose="020B0A04020102020204" pitchFamily="34" charset="0"/>
              </a:rPr>
              <a:t>Итоговая диагностика психологической безопасности  детей и педагогов в ДОУ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5875" y="152311"/>
            <a:ext cx="666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Black" panose="020B0A04020102020204" pitchFamily="34" charset="0"/>
              </a:rPr>
              <a:t>Первичная диагностика психологической безопасности детей и педагогов в ДОУ</a:t>
            </a:r>
            <a:endParaRPr lang="ru-RU" dirty="0" smtClean="0">
              <a:latin typeface="Arial Black" panose="020B0A04020102020204" pitchFamily="34" charset="0"/>
            </a:endParaRPr>
          </a:p>
        </p:txBody>
      </p:sp>
      <p:pic>
        <p:nvPicPr>
          <p:cNvPr id="8" name="Содержимое 4" descr="20240513_091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872" y="941261"/>
            <a:ext cx="2564254" cy="1923191"/>
          </a:xfrm>
          <a:prstGeom prst="rect">
            <a:avLst/>
          </a:prstGeom>
        </p:spPr>
      </p:pic>
      <p:pic>
        <p:nvPicPr>
          <p:cNvPr id="10" name="Содержимое 5" descr="20240513_095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2873" y="941260"/>
            <a:ext cx="2564254" cy="1923191"/>
          </a:xfrm>
          <a:prstGeom prst="rect">
            <a:avLst/>
          </a:prstGeom>
        </p:spPr>
      </p:pic>
      <p:pic>
        <p:nvPicPr>
          <p:cNvPr id="11" name="Рисунок 10" descr="20240513_0919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7874" y="950953"/>
            <a:ext cx="2564255" cy="1923191"/>
          </a:xfrm>
          <a:prstGeom prst="rect">
            <a:avLst/>
          </a:prstGeom>
        </p:spPr>
      </p:pic>
      <p:pic>
        <p:nvPicPr>
          <p:cNvPr id="12" name="Рисунок 11" descr="20240513_0924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7872" y="3236972"/>
            <a:ext cx="2580137" cy="1935103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61458799"/>
              </p:ext>
            </p:extLst>
          </p:nvPr>
        </p:nvGraphicFramePr>
        <p:xfrm>
          <a:off x="2933701" y="2874144"/>
          <a:ext cx="5981699" cy="357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284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2683" y="-78105"/>
            <a:ext cx="74980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 Black" panose="020B0A04020102020204" pitchFamily="34" charset="0"/>
              </a:rPr>
              <a:t>Методика «Психологический портрет педагога»</a:t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>Опросник «Психологическая безопасность предметно-пространственной среды в ДОУ»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8" name="Содержимое 4" descr="20240513_145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0402" y="1440180"/>
            <a:ext cx="3002283" cy="2251713"/>
          </a:xfrm>
          <a:prstGeom prst="rect">
            <a:avLst/>
          </a:prstGeom>
        </p:spPr>
      </p:pic>
      <p:pic>
        <p:nvPicPr>
          <p:cNvPr id="10" name="Содержимое 5" descr="20240513_144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02635" y="3822588"/>
            <a:ext cx="3148701" cy="2361526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11551956"/>
              </p:ext>
            </p:extLst>
          </p:nvPr>
        </p:nvGraphicFramePr>
        <p:xfrm>
          <a:off x="4142613" y="1143000"/>
          <a:ext cx="4762500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09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2960" y="228600"/>
            <a:ext cx="7498080" cy="52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 Black" panose="020B0A04020102020204" pitchFamily="34" charset="0"/>
              </a:rPr>
              <a:t>Занятие с детьми группы «Звездочки»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Содержимое 7" descr="20220329_100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200" y="1238655"/>
            <a:ext cx="2565324" cy="4076175"/>
          </a:xfrm>
          <a:prstGeom prst="rect">
            <a:avLst/>
          </a:prstGeom>
        </p:spPr>
      </p:pic>
      <p:pic>
        <p:nvPicPr>
          <p:cNvPr id="7" name="Содержимое 6" descr="20220329_100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5004" y="1238655"/>
            <a:ext cx="2417046" cy="4076175"/>
          </a:xfrm>
          <a:prstGeom prst="rect">
            <a:avLst/>
          </a:prstGeom>
        </p:spPr>
      </p:pic>
      <p:pic>
        <p:nvPicPr>
          <p:cNvPr id="8" name="Содержимое 3" descr="IMG-20220118-WA00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5" y="1238654"/>
            <a:ext cx="2733561" cy="40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2960" y="228600"/>
            <a:ext cx="7498080" cy="52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 Black" panose="020B0A04020102020204" pitchFamily="34" charset="0"/>
              </a:rPr>
              <a:t>Занятие с детьми группы «Светлячки»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632889"/>
            <a:ext cx="3727902" cy="2099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2" y="3632889"/>
            <a:ext cx="3727902" cy="2099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053649"/>
            <a:ext cx="3727902" cy="2099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2" y="1053649"/>
            <a:ext cx="3727902" cy="20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IMG-20240514-WA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64" y="984766"/>
            <a:ext cx="2582479" cy="3443305"/>
          </a:xfrm>
          <a:prstGeom prst="rect">
            <a:avLst/>
          </a:prstGeom>
        </p:spPr>
      </p:pic>
      <p:pic>
        <p:nvPicPr>
          <p:cNvPr id="6" name="Рисунок 5" descr="20240514_115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889026" y="2822351"/>
            <a:ext cx="3519505" cy="2703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-505" r="11375"/>
          <a:stretch/>
        </p:blipFill>
        <p:spPr>
          <a:xfrm rot="5400000">
            <a:off x="5719139" y="1502077"/>
            <a:ext cx="3539609" cy="250498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02255" y="161925"/>
            <a:ext cx="3539490" cy="52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 Black" panose="020B0A04020102020204" pitchFamily="34" charset="0"/>
              </a:rPr>
              <a:t>Занятие с детьми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Содержимое 3" descr="20240514_113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9699" y="1249089"/>
            <a:ext cx="4476781" cy="3357586"/>
          </a:xfrm>
          <a:prstGeom prst="rect">
            <a:avLst/>
          </a:prstGeom>
        </p:spPr>
      </p:pic>
      <p:pic>
        <p:nvPicPr>
          <p:cNvPr id="10" name="Рисунок 9" descr="20240514_113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7385" y="3805714"/>
            <a:ext cx="4500593" cy="2926855"/>
          </a:xfrm>
          <a:prstGeom prst="rect">
            <a:avLst/>
          </a:prstGeom>
        </p:spPr>
      </p:pic>
      <p:pic>
        <p:nvPicPr>
          <p:cNvPr id="11" name="Рисунок 10" descr="20220330_105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7386" y="689491"/>
            <a:ext cx="4500592" cy="2873216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802255" y="0"/>
            <a:ext cx="3539490" cy="52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 Black" panose="020B0A04020102020204" pitchFamily="34" charset="0"/>
              </a:rPr>
              <a:t>Занятие с детьми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175" y="153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55597152"/>
              </p:ext>
            </p:extLst>
          </p:nvPr>
        </p:nvGraphicFramePr>
        <p:xfrm>
          <a:off x="1057275" y="502419"/>
          <a:ext cx="7029450" cy="4783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63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192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</cp:revision>
  <dcterms:created xsi:type="dcterms:W3CDTF">2024-05-16T03:41:59Z</dcterms:created>
  <dcterms:modified xsi:type="dcterms:W3CDTF">2024-05-16T05:44:26Z</dcterms:modified>
</cp:coreProperties>
</file>