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9" r:id="rId3"/>
    <p:sldId id="257" r:id="rId4"/>
    <p:sldId id="258" r:id="rId5"/>
    <p:sldId id="260" r:id="rId6"/>
    <p:sldId id="261" r:id="rId7"/>
    <p:sldId id="271" r:id="rId8"/>
    <p:sldId id="262" r:id="rId9"/>
    <p:sldId id="263" r:id="rId10"/>
    <p:sldId id="264" r:id="rId11"/>
    <p:sldId id="265" r:id="rId12"/>
    <p:sldId id="266" r:id="rId13"/>
    <p:sldId id="267" r:id="rId14"/>
    <p:sldId id="273" r:id="rId15"/>
    <p:sldId id="272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35" autoAdjust="0"/>
    <p:restoredTop sz="93842" autoAdjust="0"/>
  </p:normalViewPr>
  <p:slideViewPr>
    <p:cSldViewPr>
      <p:cViewPr varScale="1">
        <p:scale>
          <a:sx n="67" d="100"/>
          <a:sy n="67" d="100"/>
        </p:scale>
        <p:origin x="1280" y="-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83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D5D4B-1C24-4DD4-98EC-8FCEF432EE48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CD00B-598C-44D9-9062-CE2EEF3AFC2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D5D4B-1C24-4DD4-98EC-8FCEF432EE48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CD00B-598C-44D9-9062-CE2EEF3AFC2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D5D4B-1C24-4DD4-98EC-8FCEF432EE48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CD00B-598C-44D9-9062-CE2EEF3AFC2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D5D4B-1C24-4DD4-98EC-8FCEF432EE48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CD00B-598C-44D9-9062-CE2EEF3AFC2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D5D4B-1C24-4DD4-98EC-8FCEF432EE48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CD00B-598C-44D9-9062-CE2EEF3AFC2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D5D4B-1C24-4DD4-98EC-8FCEF432EE48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CD00B-598C-44D9-9062-CE2EEF3AFC2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D5D4B-1C24-4DD4-98EC-8FCEF432EE48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CD00B-598C-44D9-9062-CE2EEF3AFC2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D5D4B-1C24-4DD4-98EC-8FCEF432EE48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CD00B-598C-44D9-9062-CE2EEF3AFC2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D5D4B-1C24-4DD4-98EC-8FCEF432EE48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CD00B-598C-44D9-9062-CE2EEF3AFC2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D5D4B-1C24-4DD4-98EC-8FCEF432EE48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CD00B-598C-44D9-9062-CE2EEF3AFC2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D5D4B-1C24-4DD4-98EC-8FCEF432EE48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CD00B-598C-44D9-9062-CE2EEF3AFC29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/>
              <a:t>Вставка рисунка</a:t>
            </a:r>
            <a:endParaRPr kumimoji="0" lang="en-US"/>
          </a:p>
        </p:txBody>
      </p:sp>
    </p:spTree>
  </p:cSld>
  <p:clrMapOvr>
    <a:masterClrMapping/>
  </p:clrMapOvr>
  <p:transition spd="slow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A603AB"/>
            </a:gs>
            <a:gs pos="21001">
              <a:srgbClr val="0819FB"/>
            </a:gs>
            <a:gs pos="35001">
              <a:srgbClr val="1A8D48"/>
            </a:gs>
            <a:gs pos="52000">
              <a:srgbClr val="FFFF00"/>
            </a:gs>
            <a:gs pos="73000">
              <a:srgbClr val="EE3F17"/>
            </a:gs>
            <a:gs pos="88000">
              <a:srgbClr val="E81766"/>
            </a:gs>
            <a:gs pos="100000">
              <a:srgbClr val="A603AB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2FD5D4B-1C24-4DD4-98EC-8FCEF432EE48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ECACD00B-598C-44D9-9062-CE2EEF3AFC2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slow">
    <p:dissolve/>
  </p:transition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eg"/><Relationship Id="rId4" Type="http://schemas.openxmlformats.org/officeDocument/2006/relationships/image" Target="../media/image39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42.jpg"/><Relationship Id="rId7" Type="http://schemas.openxmlformats.org/officeDocument/2006/relationships/image" Target="../media/image46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5" Type="http://schemas.openxmlformats.org/officeDocument/2006/relationships/image" Target="../media/image44.jpg"/><Relationship Id="rId4" Type="http://schemas.openxmlformats.org/officeDocument/2006/relationships/image" Target="../media/image4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jpg"/><Relationship Id="rId4" Type="http://schemas.openxmlformats.org/officeDocument/2006/relationships/image" Target="../media/image50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7" Type="http://schemas.openxmlformats.org/officeDocument/2006/relationships/image" Target="../media/image56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11" Type="http://schemas.openxmlformats.org/officeDocument/2006/relationships/image" Target="../media/image31.jpeg"/><Relationship Id="rId5" Type="http://schemas.openxmlformats.org/officeDocument/2006/relationships/image" Target="../media/image25.jpeg"/><Relationship Id="rId10" Type="http://schemas.openxmlformats.org/officeDocument/2006/relationships/image" Target="../media/image30.jpeg"/><Relationship Id="rId4" Type="http://schemas.openxmlformats.org/officeDocument/2006/relationships/image" Target="../media/image24.jpeg"/><Relationship Id="rId9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g"/><Relationship Id="rId4" Type="http://schemas.openxmlformats.org/officeDocument/2006/relationships/image" Target="../media/image3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20301" y="-171400"/>
            <a:ext cx="9384601" cy="7200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52448" y="117108"/>
            <a:ext cx="7743852" cy="1357321"/>
          </a:xfrm>
        </p:spPr>
        <p:txBody>
          <a:bodyPr>
            <a:normAutofit fontScale="90000"/>
          </a:bodyPr>
          <a:lstStyle/>
          <a:p>
            <a:pPr marL="860425" algn="ctr">
              <a:spcAft>
                <a:spcPts val="1000"/>
              </a:spcAft>
            </a:pP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Муниципальное автономное дошкольное образовательное учреждение</a:t>
            </a:r>
            <a:br>
              <a:rPr lang="ru-RU" sz="2400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детский сад №460</a:t>
            </a:r>
            <a:br>
              <a:rPr lang="ru-RU" sz="1400" dirty="0">
                <a:solidFill>
                  <a:schemeClr val="bg2">
                    <a:lumMod val="40000"/>
                    <a:lumOff val="6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endParaRPr lang="ru-RU" sz="1400" dirty="0">
              <a:solidFill>
                <a:schemeClr val="bg2">
                  <a:lumMod val="40000"/>
                  <a:lumOff val="6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23728" y="1474429"/>
            <a:ext cx="6305924" cy="1931676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ru-RU" sz="6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 «Чемодан </a:t>
            </a:r>
          </a:p>
          <a:p>
            <a:pPr algn="l"/>
            <a:r>
              <a:rPr lang="ru-RU" sz="6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исследователя </a:t>
            </a:r>
          </a:p>
          <a:p>
            <a:pPr algn="l"/>
            <a:r>
              <a:rPr lang="ru-RU" sz="6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          космоса»</a:t>
            </a: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5429256" y="4786322"/>
            <a:ext cx="2867044" cy="13573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-35750" y="3861048"/>
            <a:ext cx="4895782" cy="25202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Участники:    Цыбина Александра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Сочнев Артём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Слесарев Евгений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Воспитатель: Караваева Наталья  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Александровна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Родители воспитанников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ru-RU" sz="2000" dirty="0">
              <a:solidFill>
                <a:schemeClr val="bg1">
                  <a:lumMod val="6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ru-RU" sz="2000" dirty="0">
              <a:solidFill>
                <a:schemeClr val="bg1">
                  <a:lumMod val="6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ru-RU" sz="2000" dirty="0">
              <a:solidFill>
                <a:schemeClr val="bg1">
                  <a:lumMod val="6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heel spokes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http://wiki.iteach.ru/images/7/7f/%D0%9A%D0%BE%D1%81%D0%BC%D0%BE%D1%81_%D0%9F._%D0%98.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80528" y="-184545"/>
            <a:ext cx="9652377" cy="72270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Содержимое 11"/>
          <p:cNvSpPr>
            <a:spLocks noGrp="1"/>
          </p:cNvSpPr>
          <p:nvPr>
            <p:ph idx="1"/>
          </p:nvPr>
        </p:nvSpPr>
        <p:spPr>
          <a:xfrm flipV="1">
            <a:off x="-1928858" y="6215082"/>
            <a:ext cx="214314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D6F9822-A322-43C5-9DD3-0DEAEAA2E16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6" r="73624" b="10800"/>
          <a:stretch/>
        </p:blipFill>
        <p:spPr>
          <a:xfrm>
            <a:off x="363190" y="1477907"/>
            <a:ext cx="2417284" cy="390218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74327ED-658A-44A6-A8A1-141B071257C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5" t="16055" r="30650"/>
          <a:stretch/>
        </p:blipFill>
        <p:spPr>
          <a:xfrm>
            <a:off x="3444334" y="2854077"/>
            <a:ext cx="2064826" cy="318281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52E1B53-F303-4EFA-BED9-E88F361FCDD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99" b="12001"/>
          <a:stretch/>
        </p:blipFill>
        <p:spPr>
          <a:xfrm>
            <a:off x="6835126" y="3068960"/>
            <a:ext cx="2209738" cy="342583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E00CCFC-4C35-4888-8152-8111976036D8}"/>
              </a:ext>
            </a:extLst>
          </p:cNvPr>
          <p:cNvSpPr txBox="1"/>
          <p:nvPr/>
        </p:nvSpPr>
        <p:spPr>
          <a:xfrm>
            <a:off x="3059832" y="30138"/>
            <a:ext cx="42484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Участники конкурса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CFF3906-9CF6-4772-BAE6-8BC2567B21A8}"/>
              </a:ext>
            </a:extLst>
          </p:cNvPr>
          <p:cNvSpPr txBox="1"/>
          <p:nvPr/>
        </p:nvSpPr>
        <p:spPr>
          <a:xfrm>
            <a:off x="305950" y="5407132"/>
            <a:ext cx="24974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Сочнев Артём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358969F-32A3-43A3-BE42-2A6406A92688}"/>
              </a:ext>
            </a:extLst>
          </p:cNvPr>
          <p:cNvSpPr txBox="1"/>
          <p:nvPr/>
        </p:nvSpPr>
        <p:spPr>
          <a:xfrm>
            <a:off x="3392474" y="6030416"/>
            <a:ext cx="26756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Цыбина Саша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F4C7380-46F8-4ECE-817F-1E30FE1B5A8D}"/>
              </a:ext>
            </a:extLst>
          </p:cNvPr>
          <p:cNvSpPr txBox="1"/>
          <p:nvPr/>
        </p:nvSpPr>
        <p:spPr>
          <a:xfrm>
            <a:off x="6835126" y="6458530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Слесарев Женя</a:t>
            </a:r>
          </a:p>
        </p:txBody>
      </p:sp>
    </p:spTree>
  </p:cSld>
  <p:clrMapOvr>
    <a:masterClrMapping/>
  </p:clrMapOvr>
  <p:transition spd="slow">
    <p:split orient="vert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Администратор\Мои документы\Downloads\1\7(103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126268" y="-180401"/>
            <a:ext cx="9396535" cy="72188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DDA9E2C-93A6-4722-AFD5-82A792BEA45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08" t="15148" r="12490" b="12307"/>
          <a:stretch/>
        </p:blipFill>
        <p:spPr>
          <a:xfrm>
            <a:off x="156983" y="1233685"/>
            <a:ext cx="2232248" cy="331236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26DE912-5C44-4D0A-BD9C-7800BBEB4F3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6702" y="35299"/>
            <a:ext cx="4133441" cy="223534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2E159A0-C604-42DD-AC1B-8D7AEB4A203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76" t="7057" r="20316" b="19775"/>
          <a:stretch/>
        </p:blipFill>
        <p:spPr>
          <a:xfrm>
            <a:off x="4782179" y="4507298"/>
            <a:ext cx="4267964" cy="231540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4C43B39-1331-4A74-B719-D18FBA3BDEF4}"/>
              </a:ext>
            </a:extLst>
          </p:cNvPr>
          <p:cNvSpPr txBox="1"/>
          <p:nvPr/>
        </p:nvSpPr>
        <p:spPr>
          <a:xfrm>
            <a:off x="28500" y="-171520"/>
            <a:ext cx="64807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0" i="0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Участие в познавательно-развлекательном  досуге МАДОУ №460</a:t>
            </a:r>
            <a:endParaRPr lang="ru-RU" sz="3200" dirty="0">
              <a:solidFill>
                <a:schemeClr val="bg1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9AC36A2-D00F-4BD6-95AE-EF0A7ED4A5B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101" y="3718867"/>
            <a:ext cx="3251313" cy="311358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64C810E-F37A-4A63-986F-DC3DBDB6B49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3718866"/>
            <a:ext cx="2764173" cy="313913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AD9D527-D724-4FB0-B88A-DEC39450718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206" y="2073360"/>
            <a:ext cx="3274937" cy="2472694"/>
          </a:xfrm>
          <a:prstGeom prst="rect">
            <a:avLst/>
          </a:prstGeom>
        </p:spPr>
      </p:pic>
    </p:spTree>
  </p:cSld>
  <p:clrMapOvr>
    <a:masterClrMapping/>
  </p:clrMapOvr>
  <p:transition spd="slow">
    <p:split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517354"/>
          </a:xfrm>
        </p:spPr>
        <p:txBody>
          <a:bodyPr>
            <a:normAutofit/>
          </a:bodyPr>
          <a:lstStyle/>
          <a:p>
            <a:pPr algn="ctr"/>
            <a:endParaRPr lang="ru-RU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pic>
        <p:nvPicPr>
          <p:cNvPr id="4" name="Содержимое 3" descr="10(70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42709" y="-243408"/>
            <a:ext cx="9475138" cy="75608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B458254-4AE5-45A2-84E5-A5BCC91C6A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4684"/>
            <a:ext cx="7931224" cy="388837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EF137DF-D0F4-44EB-8447-63C9C51BFE7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56" b="8001"/>
          <a:stretch/>
        </p:blipFill>
        <p:spPr>
          <a:xfrm>
            <a:off x="123042" y="3835013"/>
            <a:ext cx="3944901" cy="308693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C35A678-917A-4AD6-9B49-DAB02CE66BC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75" t="7101" r="34990"/>
          <a:stretch/>
        </p:blipFill>
        <p:spPr>
          <a:xfrm>
            <a:off x="4572001" y="3835013"/>
            <a:ext cx="4494678" cy="306896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8CEC6A2-299C-4255-9203-C581C48674DF}"/>
              </a:ext>
            </a:extLst>
          </p:cNvPr>
          <p:cNvSpPr txBox="1"/>
          <p:nvPr/>
        </p:nvSpPr>
        <p:spPr>
          <a:xfrm>
            <a:off x="1331640" y="-40001"/>
            <a:ext cx="70567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/>
              <a:t>Выставка</a:t>
            </a:r>
          </a:p>
          <a:p>
            <a:pPr algn="ctr"/>
            <a:r>
              <a:rPr lang="ru-RU" sz="2400" b="1" dirty="0"/>
              <a:t> «Музей в чемодане»</a:t>
            </a:r>
          </a:p>
        </p:txBody>
      </p:sp>
    </p:spTree>
  </p:cSld>
  <p:clrMapOvr>
    <a:masterClrMapping/>
  </p:clrMapOvr>
  <p:transition spd="slow">
    <p:wipe dir="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5081590" y="3357562"/>
            <a:ext cx="3500462" cy="32861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otype Corsiva" pitchFamily="66" charset="0"/>
              <a:ea typeface="+mj-ea"/>
              <a:cs typeface="+mj-cs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5081590" y="3571876"/>
            <a:ext cx="3500462" cy="32861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otype Corsiva" pitchFamily="66" charset="0"/>
              <a:ea typeface="+mj-ea"/>
              <a:cs typeface="+mj-cs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5081590" y="3000372"/>
            <a:ext cx="3500462" cy="38576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otype Corsiva" pitchFamily="66" charset="0"/>
              <a:ea typeface="+mj-ea"/>
              <a:cs typeface="+mj-cs"/>
            </a:endParaRPr>
          </a:p>
        </p:txBody>
      </p:sp>
      <p:pic>
        <p:nvPicPr>
          <p:cNvPr id="12" name="Picture 2" descr="http://wiki.iteach.ru/images/7/7f/%D0%9A%D0%BE%D1%81%D0%BC%D0%BE%D1%81_%D0%9F._%D0%98..png">
            <a:extLst>
              <a:ext uri="{FF2B5EF4-FFF2-40B4-BE49-F238E27FC236}">
                <a16:creationId xmlns:a16="http://schemas.microsoft.com/office/drawing/2014/main" id="{12D607EB-CA61-4D2A-96B3-A987C4BD43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80528" y="-184545"/>
            <a:ext cx="9652377" cy="72270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FEAA44F7-FD50-40CC-845E-0B879996F4B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1" r="5372"/>
          <a:stretch/>
        </p:blipFill>
        <p:spPr>
          <a:xfrm>
            <a:off x="467544" y="1426183"/>
            <a:ext cx="8114508" cy="4077072"/>
          </a:xfrm>
          <a:prstGeom prst="rect">
            <a:avLst/>
          </a:prstGeom>
        </p:spPr>
      </p:pic>
    </p:spTree>
  </p:cSld>
  <p:clrMapOvr>
    <a:masterClrMapping/>
  </p:clrMapOvr>
  <p:transition spd="slow">
    <p:randomBar dir="vert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59AE9D-CA2B-4785-AD50-807663269F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Администратор\Мои документы\Downloads\1\7(103).jpg">
            <a:extLst>
              <a:ext uri="{FF2B5EF4-FFF2-40B4-BE49-F238E27FC236}">
                <a16:creationId xmlns:a16="http://schemas.microsoft.com/office/drawing/2014/main" id="{1CC0742C-3FC9-4948-B455-A1C0CFC2F3E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180528" y="-171400"/>
            <a:ext cx="9505056" cy="73448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80CF35A-1A90-4B46-83C8-E5F885DF2EE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6977" y="3125451"/>
            <a:ext cx="2958128" cy="174370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AD8D9D1-5E51-461F-9733-0C44EDABCA1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6977" y="844511"/>
            <a:ext cx="2958128" cy="216415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AEF3802-4208-4FD6-A072-0097EDACBD6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6977" y="5028773"/>
            <a:ext cx="2958128" cy="1829227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64B5D75-170B-4E37-A370-605EF3B38B7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549" y="3986793"/>
            <a:ext cx="5654318" cy="2871207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1CEC0152-9F0E-48EF-BA59-B5F9DF0E9B30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441"/>
          <a:stretch/>
        </p:blipFill>
        <p:spPr>
          <a:xfrm>
            <a:off x="201549" y="844511"/>
            <a:ext cx="5654318" cy="307807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3149979D-A00F-46F0-AC3E-246DB58CA03E}"/>
              </a:ext>
            </a:extLst>
          </p:cNvPr>
          <p:cNvSpPr txBox="1"/>
          <p:nvPr/>
        </p:nvSpPr>
        <p:spPr>
          <a:xfrm>
            <a:off x="346388" y="68071"/>
            <a:ext cx="84969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</a:rPr>
              <a:t>Создали из </a:t>
            </a:r>
            <a:r>
              <a:rPr lang="ru-RU" sz="3200" dirty="0" err="1">
                <a:solidFill>
                  <a:schemeClr val="bg1"/>
                </a:solidFill>
              </a:rPr>
              <a:t>лего</a:t>
            </a:r>
            <a:r>
              <a:rPr lang="ru-RU" sz="3200" dirty="0">
                <a:solidFill>
                  <a:schemeClr val="bg1"/>
                </a:solidFill>
              </a:rPr>
              <a:t> космическую станцию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238041962"/>
      </p:ext>
    </p:extLst>
  </p:cSld>
  <p:clrMapOvr>
    <a:masterClrMapping/>
  </p:clrMapOvr>
  <p:transition spd="slow">
    <p:dissolv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7615262" cy="111442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Picture 5" descr="8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spd="slow"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(142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301519" y="-135396"/>
            <a:ext cx="9632766" cy="71287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800" y="-135396"/>
            <a:ext cx="8115328" cy="796908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chemeClr val="accent1">
                    <a:lumMod val="40000"/>
                    <a:lumOff val="60000"/>
                  </a:schemeClr>
                </a:solidFill>
                <a:latin typeface="Monotype Corsiva" pitchFamily="66" charset="0"/>
              </a:rPr>
              <a:t>Этапы реализации проекта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6282824-455B-45D2-AF2C-E7D6DDA46C9C}"/>
              </a:ext>
            </a:extLst>
          </p:cNvPr>
          <p:cNvSpPr txBox="1"/>
          <p:nvPr/>
        </p:nvSpPr>
        <p:spPr>
          <a:xfrm>
            <a:off x="348680" y="735550"/>
            <a:ext cx="8795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>
                <a:solidFill>
                  <a:schemeClr val="bg1"/>
                </a:solidFill>
                <a:effectLst/>
                <a:latin typeface="Lato" panose="020B0604020202020204" pitchFamily="34" charset="0"/>
              </a:rPr>
              <a:t>Актуальность темы:</a:t>
            </a:r>
            <a:r>
              <a:rPr lang="ru-RU" b="0" i="0" dirty="0">
                <a:solidFill>
                  <a:schemeClr val="bg1"/>
                </a:solidFill>
                <a:effectLst/>
                <a:latin typeface="Lato" panose="020B0604020202020204" pitchFamily="34" charset="0"/>
              </a:rPr>
              <a:t> тема космоса вызывает интерес у воспитанников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C0EE794-0259-43DE-B432-034A36B2ABFE}"/>
              </a:ext>
            </a:extLst>
          </p:cNvPr>
          <p:cNvSpPr txBox="1"/>
          <p:nvPr/>
        </p:nvSpPr>
        <p:spPr>
          <a:xfrm>
            <a:off x="457200" y="2690336"/>
            <a:ext cx="81153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>
                <a:solidFill>
                  <a:schemeClr val="bg1"/>
                </a:solidFill>
                <a:effectLst/>
                <a:latin typeface="Lato" panose="020B0604020202020204" pitchFamily="34" charset="0"/>
              </a:rPr>
              <a:t>Цель:</a:t>
            </a:r>
            <a:r>
              <a:rPr lang="ru-RU" b="0" i="0" dirty="0">
                <a:solidFill>
                  <a:schemeClr val="bg1"/>
                </a:solidFill>
                <a:effectLst/>
                <a:latin typeface="Lato" panose="020B0604020202020204" pitchFamily="34" charset="0"/>
              </a:rPr>
              <a:t> формирование  у  детей старшего дошкольного возраста представлений о космическом пространстве, Солнечной системе и ее планетах, освоении космоса людьми</a:t>
            </a:r>
            <a:r>
              <a:rPr lang="ru-RU" dirty="0">
                <a:solidFill>
                  <a:schemeClr val="bg1"/>
                </a:solidFill>
                <a:latin typeface="Lato" panose="020B0604020202020204" pitchFamily="34" charset="0"/>
              </a:rPr>
              <a:t>, создание доступности экспонатов для детей.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A47E576-34D5-4CE7-92F7-7F39D801A83A}"/>
              </a:ext>
            </a:extLst>
          </p:cNvPr>
          <p:cNvSpPr txBox="1"/>
          <p:nvPr/>
        </p:nvSpPr>
        <p:spPr>
          <a:xfrm>
            <a:off x="478800" y="3890665"/>
            <a:ext cx="841368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base"/>
            <a:r>
              <a:rPr lang="ru-RU" b="1" i="1" dirty="0">
                <a:solidFill>
                  <a:schemeClr val="bg1"/>
                </a:solidFill>
                <a:effectLst/>
                <a:latin typeface="Lato" panose="020B0604020202020204" pitchFamily="34" charset="0"/>
              </a:rPr>
              <a:t>Задачи:</a:t>
            </a:r>
            <a:endParaRPr lang="ru-RU" b="0" i="0" dirty="0">
              <a:solidFill>
                <a:schemeClr val="bg1"/>
              </a:solidFill>
              <a:effectLst/>
              <a:latin typeface="Lato" panose="020B0604020202020204" pitchFamily="34" charset="0"/>
            </a:endParaRPr>
          </a:p>
          <a:p>
            <a:pPr algn="l" fontAlgn="base">
              <a:buFont typeface="+mj-lt"/>
              <a:buAutoNum type="arabicPeriod"/>
            </a:pPr>
            <a:r>
              <a:rPr lang="ru-RU" b="0" i="0" dirty="0">
                <a:solidFill>
                  <a:schemeClr val="bg1"/>
                </a:solidFill>
                <a:effectLst/>
                <a:latin typeface="inherit"/>
              </a:rPr>
              <a:t>Приобщение детей к современным знаниям о Вселенной.</a:t>
            </a:r>
          </a:p>
          <a:p>
            <a:pPr algn="l" fontAlgn="base">
              <a:buFont typeface="+mj-lt"/>
              <a:buAutoNum type="arabicPeriod"/>
            </a:pPr>
            <a:r>
              <a:rPr lang="ru-RU" b="0" i="0" dirty="0">
                <a:solidFill>
                  <a:schemeClr val="bg1"/>
                </a:solidFill>
                <a:effectLst/>
                <a:latin typeface="inherit"/>
              </a:rPr>
              <a:t>Формирование представлений о роли человека в изучении космического пространства.</a:t>
            </a:r>
          </a:p>
          <a:p>
            <a:pPr algn="l" fontAlgn="base">
              <a:buFont typeface="+mj-lt"/>
              <a:buAutoNum type="arabicPeriod"/>
            </a:pPr>
            <a:r>
              <a:rPr lang="ru-RU" b="0" i="0" dirty="0">
                <a:solidFill>
                  <a:schemeClr val="bg1"/>
                </a:solidFill>
                <a:effectLst/>
                <a:latin typeface="inherit"/>
              </a:rPr>
              <a:t>Знакомство  детей с планетами солнечной системы, их отличительными особенностями.</a:t>
            </a:r>
          </a:p>
          <a:p>
            <a:pPr algn="l" fontAlgn="base">
              <a:buFont typeface="+mj-lt"/>
              <a:buAutoNum type="arabicPeriod"/>
            </a:pPr>
            <a:r>
              <a:rPr lang="ru-RU" b="0" i="0" dirty="0">
                <a:solidFill>
                  <a:schemeClr val="bg1"/>
                </a:solidFill>
                <a:effectLst/>
                <a:latin typeface="inherit"/>
              </a:rPr>
              <a:t>Знакомство  с глобусом, звездной  картой.</a:t>
            </a:r>
          </a:p>
          <a:p>
            <a:pPr algn="l" fontAlgn="base">
              <a:buFont typeface="+mj-lt"/>
              <a:buAutoNum type="arabicPeriod"/>
            </a:pPr>
            <a:r>
              <a:rPr lang="ru-RU" b="0" i="0" dirty="0">
                <a:solidFill>
                  <a:schemeClr val="bg1"/>
                </a:solidFill>
                <a:effectLst/>
                <a:latin typeface="inherit"/>
              </a:rPr>
              <a:t>Создание условий для исследовательской деятельности.</a:t>
            </a:r>
          </a:p>
          <a:p>
            <a:pPr algn="l" fontAlgn="base">
              <a:buFont typeface="+mj-lt"/>
              <a:buAutoNum type="arabicPeriod"/>
            </a:pPr>
            <a:r>
              <a:rPr lang="ru-RU" b="0" i="0" dirty="0">
                <a:solidFill>
                  <a:schemeClr val="bg1"/>
                </a:solidFill>
                <a:effectLst/>
                <a:latin typeface="inherit"/>
              </a:rPr>
              <a:t>Развитие  творческих способностей и коммуникативных навыков воспитанников.</a:t>
            </a:r>
          </a:p>
        </p:txBody>
      </p:sp>
    </p:spTree>
  </p:cSld>
  <p:clrMapOvr>
    <a:masterClrMapping/>
  </p:clrMapOvr>
  <p:transition spd="slow">
    <p:wheel spokes="8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(6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54028" y="-159571"/>
            <a:ext cx="9452056" cy="71771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102DDE9-8268-4DD2-8EA8-7FA76F374B63}"/>
              </a:ext>
            </a:extLst>
          </p:cNvPr>
          <p:cNvSpPr txBox="1"/>
          <p:nvPr/>
        </p:nvSpPr>
        <p:spPr>
          <a:xfrm>
            <a:off x="670640" y="169828"/>
            <a:ext cx="846043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base"/>
            <a:r>
              <a:rPr lang="ru-RU" b="1" i="1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Подготовительный этап</a:t>
            </a:r>
            <a:endParaRPr lang="ru-RU" b="0" i="0" dirty="0">
              <a:solidFill>
                <a:schemeClr val="bg1"/>
              </a:solidFill>
              <a:effectLst/>
              <a:latin typeface="Lato" panose="020F0502020204030203" pitchFamily="34" charset="0"/>
            </a:endParaRPr>
          </a:p>
          <a:p>
            <a:pPr algn="l" fontAlgn="base">
              <a:buFont typeface="+mj-lt"/>
              <a:buAutoNum type="arabicPeriod"/>
            </a:pPr>
            <a:r>
              <a:rPr lang="ru-RU" b="0" i="0" dirty="0">
                <a:solidFill>
                  <a:schemeClr val="bg1"/>
                </a:solidFill>
                <a:effectLst/>
                <a:latin typeface="inherit"/>
              </a:rPr>
              <a:t>Сбор и анализ литературы по данной теме.</a:t>
            </a:r>
          </a:p>
          <a:p>
            <a:pPr algn="l" fontAlgn="base">
              <a:buFont typeface="+mj-lt"/>
              <a:buAutoNum type="arabicPeriod"/>
            </a:pPr>
            <a:r>
              <a:rPr lang="ru-RU" b="0" i="0" dirty="0">
                <a:solidFill>
                  <a:schemeClr val="bg1"/>
                </a:solidFill>
                <a:effectLst/>
                <a:latin typeface="inherit"/>
              </a:rPr>
              <a:t>Определение педагогом целей и задач в соответствии с возрастом воспитанников и образовательными областями.</a:t>
            </a:r>
          </a:p>
          <a:p>
            <a:pPr algn="l" fontAlgn="base">
              <a:buFont typeface="+mj-lt"/>
              <a:buAutoNum type="arabicPeriod"/>
            </a:pPr>
            <a:r>
              <a:rPr lang="ru-RU" b="0" i="0" dirty="0">
                <a:solidFill>
                  <a:schemeClr val="bg1"/>
                </a:solidFill>
                <a:effectLst/>
                <a:latin typeface="inherit"/>
              </a:rPr>
              <a:t>Планирование предстоящей деятельности, направленной на реализацию проекта.</a:t>
            </a:r>
          </a:p>
          <a:p>
            <a:pPr algn="l" fontAlgn="base">
              <a:buFont typeface="+mj-lt"/>
              <a:buAutoNum type="arabicPeriod"/>
            </a:pPr>
            <a:r>
              <a:rPr lang="ru-RU" b="0" i="0" dirty="0">
                <a:solidFill>
                  <a:schemeClr val="bg1"/>
                </a:solidFill>
                <a:effectLst/>
                <a:latin typeface="inherit"/>
              </a:rPr>
              <a:t>Обеспечение дидактического комплекса для реализации проекта.</a:t>
            </a:r>
          </a:p>
          <a:p>
            <a:pPr algn="l" fontAlgn="base">
              <a:buFont typeface="+mj-lt"/>
              <a:buAutoNum type="arabicPeriod"/>
            </a:pPr>
            <a:r>
              <a:rPr lang="ru-RU" b="0" i="0" dirty="0">
                <a:solidFill>
                  <a:schemeClr val="bg1"/>
                </a:solidFill>
                <a:effectLst/>
                <a:latin typeface="inherit"/>
              </a:rPr>
              <a:t>Составление плана по реализации проекта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3E31379-CB7D-45C6-A0F7-9A6DC651C20F}"/>
              </a:ext>
            </a:extLst>
          </p:cNvPr>
          <p:cNvSpPr txBox="1"/>
          <p:nvPr/>
        </p:nvSpPr>
        <p:spPr>
          <a:xfrm>
            <a:off x="671920" y="2301038"/>
            <a:ext cx="845915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base"/>
            <a:r>
              <a:rPr lang="ru-RU" b="1" i="1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Основной этап</a:t>
            </a:r>
            <a:endParaRPr lang="ru-RU" b="0" i="0" dirty="0">
              <a:solidFill>
                <a:schemeClr val="bg1"/>
              </a:solidFill>
              <a:effectLst/>
              <a:latin typeface="Lato" panose="020F0502020204030203" pitchFamily="34" charset="0"/>
            </a:endParaRPr>
          </a:p>
          <a:p>
            <a:pPr algn="l" fontAlgn="base">
              <a:buFont typeface="+mj-lt"/>
              <a:buAutoNum type="arabicPeriod"/>
            </a:pPr>
            <a:r>
              <a:rPr lang="ru-RU" b="0" i="0" dirty="0">
                <a:solidFill>
                  <a:schemeClr val="bg1"/>
                </a:solidFill>
                <a:effectLst/>
                <a:latin typeface="inherit"/>
              </a:rPr>
              <a:t>Апробация содержания среднесрочного  проекта «Космос».</a:t>
            </a:r>
          </a:p>
          <a:p>
            <a:pPr algn="l" fontAlgn="base">
              <a:buFont typeface="+mj-lt"/>
              <a:buAutoNum type="arabicPeriod"/>
            </a:pPr>
            <a:r>
              <a:rPr lang="ru-RU" b="0" i="0" dirty="0">
                <a:solidFill>
                  <a:schemeClr val="bg1"/>
                </a:solidFill>
                <a:effectLst/>
                <a:latin typeface="inherit"/>
              </a:rPr>
              <a:t>Проведение медиа-экскурсии, занятий, бесед, экспериментальной деятельности.</a:t>
            </a:r>
          </a:p>
          <a:p>
            <a:pPr algn="l" fontAlgn="base">
              <a:buFont typeface="+mj-lt"/>
              <a:buAutoNum type="arabicPeriod"/>
            </a:pPr>
            <a:r>
              <a:rPr lang="ru-RU" b="0" i="0" dirty="0">
                <a:solidFill>
                  <a:schemeClr val="bg1"/>
                </a:solidFill>
                <a:effectLst/>
                <a:latin typeface="inherit"/>
              </a:rPr>
              <a:t>Оформление выставки «Далекий Космос».</a:t>
            </a:r>
          </a:p>
          <a:p>
            <a:pPr algn="l" fontAlgn="base">
              <a:buFont typeface="+mj-lt"/>
              <a:buAutoNum type="arabicPeriod"/>
            </a:pPr>
            <a:r>
              <a:rPr lang="ru-RU" b="0" i="0" dirty="0">
                <a:solidFill>
                  <a:schemeClr val="bg1"/>
                </a:solidFill>
                <a:effectLst/>
                <a:latin typeface="inherit"/>
              </a:rPr>
              <a:t>Посещение онлайн экскурсии планетария</a:t>
            </a:r>
          </a:p>
          <a:p>
            <a:pPr algn="l" fontAlgn="base">
              <a:buFont typeface="+mj-lt"/>
              <a:buAutoNum type="arabicPeriod"/>
            </a:pPr>
            <a:r>
              <a:rPr lang="ru-RU" b="0" i="0" dirty="0">
                <a:solidFill>
                  <a:schemeClr val="bg1"/>
                </a:solidFill>
                <a:effectLst/>
                <a:latin typeface="inherit"/>
              </a:rPr>
              <a:t>Участие в познавательно-развлекательном  досуге МАДОУ «60лет полёта в космос»,  посвященном «Дню Космонавтики»</a:t>
            </a:r>
          </a:p>
          <a:p>
            <a:pPr algn="l" fontAlgn="base">
              <a:buFont typeface="+mj-lt"/>
              <a:buAutoNum type="arabicPeriod"/>
            </a:pPr>
            <a:r>
              <a:rPr lang="ru-RU" b="0" i="0" dirty="0">
                <a:solidFill>
                  <a:schemeClr val="bg1"/>
                </a:solidFill>
                <a:effectLst/>
                <a:latin typeface="inherit"/>
              </a:rPr>
              <a:t>Взаимодействие с родителями, направленное на знакомство с проектной деятельностью.</a:t>
            </a:r>
          </a:p>
          <a:p>
            <a:pPr algn="l" fontAlgn="base">
              <a:buFont typeface="+mj-lt"/>
              <a:buAutoNum type="arabicPeriod"/>
            </a:pPr>
            <a:r>
              <a:rPr lang="ru-RU" dirty="0">
                <a:solidFill>
                  <a:schemeClr val="bg1"/>
                </a:solidFill>
                <a:latin typeface="inherit"/>
              </a:rPr>
              <a:t>Сбор эксклюзивных экспонатов для выставки «Музей в чемодане»</a:t>
            </a:r>
            <a:endParaRPr lang="ru-RU" b="0" i="0" dirty="0">
              <a:solidFill>
                <a:schemeClr val="bg1"/>
              </a:solidFill>
              <a:effectLst/>
              <a:latin typeface="inheri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C5886DA-B8BD-4796-AEF7-8592F7F9DCD9}"/>
              </a:ext>
            </a:extLst>
          </p:cNvPr>
          <p:cNvSpPr txBox="1"/>
          <p:nvPr/>
        </p:nvSpPr>
        <p:spPr>
          <a:xfrm>
            <a:off x="670640" y="5271080"/>
            <a:ext cx="75737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base"/>
            <a:r>
              <a:rPr lang="ru-RU" b="1" i="1" dirty="0">
                <a:solidFill>
                  <a:schemeClr val="bg1"/>
                </a:solidFill>
                <a:effectLst/>
                <a:latin typeface="Lato" panose="020F0502020204030203" pitchFamily="34" charset="0"/>
              </a:rPr>
              <a:t>Заключительный этап</a:t>
            </a:r>
            <a:endParaRPr lang="ru-RU" b="0" i="0" dirty="0">
              <a:solidFill>
                <a:schemeClr val="bg1"/>
              </a:solidFill>
              <a:effectLst/>
              <a:latin typeface="Lato" panose="020F0502020204030203" pitchFamily="34" charset="0"/>
            </a:endParaRPr>
          </a:p>
          <a:p>
            <a:pPr algn="l" fontAlgn="base">
              <a:buFont typeface="+mj-lt"/>
              <a:buAutoNum type="arabicPeriod"/>
            </a:pPr>
            <a:r>
              <a:rPr lang="ru-RU" b="0" i="0" dirty="0">
                <a:solidFill>
                  <a:schemeClr val="bg1"/>
                </a:solidFill>
                <a:effectLst/>
                <a:latin typeface="inherit"/>
              </a:rPr>
              <a:t>Игра – викторина «Таинственный космос»</a:t>
            </a:r>
          </a:p>
          <a:p>
            <a:pPr algn="l" fontAlgn="base">
              <a:buFont typeface="+mj-lt"/>
              <a:buAutoNum type="arabicPeriod"/>
            </a:pPr>
            <a:r>
              <a:rPr lang="ru-RU" b="0" i="0" dirty="0">
                <a:solidFill>
                  <a:schemeClr val="bg1"/>
                </a:solidFill>
                <a:effectLst/>
                <a:latin typeface="inherit"/>
              </a:rPr>
              <a:t>Создание совместно с детьми видеоклипа «Космическое путешествие».</a:t>
            </a:r>
          </a:p>
          <a:p>
            <a:pPr algn="l" fontAlgn="base">
              <a:buFont typeface="+mj-lt"/>
              <a:buAutoNum type="arabicPeriod"/>
            </a:pPr>
            <a:r>
              <a:rPr lang="ru-RU" b="0" i="0" dirty="0">
                <a:solidFill>
                  <a:schemeClr val="bg1"/>
                </a:solidFill>
                <a:effectLst/>
                <a:latin typeface="inherit"/>
              </a:rPr>
              <a:t>Участие в районном конкурсе «Музей в чемодане»</a:t>
            </a:r>
          </a:p>
        </p:txBody>
      </p:sp>
    </p:spTree>
  </p:cSld>
  <p:clrMapOvr>
    <a:masterClrMapping/>
  </p:clrMapOvr>
  <p:transition spd="slow">
    <p:pull dir="l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(145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41757" y="-135396"/>
            <a:ext cx="9427513" cy="71287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357166"/>
            <a:ext cx="8183880" cy="1285884"/>
          </a:xfrm>
        </p:spPr>
        <p:txBody>
          <a:bodyPr>
            <a:normAutofit/>
          </a:bodyPr>
          <a:lstStyle/>
          <a:p>
            <a:r>
              <a:rPr lang="ru-RU" sz="3200" b="0" dirty="0">
                <a:solidFill>
                  <a:schemeClr val="accent1">
                    <a:lumMod val="40000"/>
                    <a:lumOff val="60000"/>
                  </a:schemeClr>
                </a:solidFill>
                <a:latin typeface="Monotype Corsiva" pitchFamily="66" charset="0"/>
              </a:rPr>
              <a:t>.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09600" y="5500702"/>
            <a:ext cx="8229600" cy="1071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otype Corsiva" pitchFamily="66" charset="0"/>
              <a:ea typeface="+mj-ea"/>
              <a:cs typeface="+mj-cs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357158" y="5643578"/>
            <a:ext cx="8786842" cy="12144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ru-RU" sz="44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10000"/>
                    <a:lumOff val="90000"/>
                  </a:schemeClr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</a:b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10000"/>
                  <a:lumOff val="9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A39D3EF-EF18-41CE-9929-3A50343BDC2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657"/>
          <a:stretch/>
        </p:blipFill>
        <p:spPr>
          <a:xfrm>
            <a:off x="269183" y="2100563"/>
            <a:ext cx="2648894" cy="393305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701D927-1A98-4B9B-ABAA-41FC7E72015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951" b="14700"/>
          <a:stretch/>
        </p:blipFill>
        <p:spPr>
          <a:xfrm>
            <a:off x="6172850" y="2064513"/>
            <a:ext cx="2918792" cy="3933056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8B3D6FB4-4E5E-40ED-B50F-AA86143A9CF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00" r="10800" b="21766"/>
          <a:stretch/>
        </p:blipFill>
        <p:spPr>
          <a:xfrm>
            <a:off x="3059833" y="2561379"/>
            <a:ext cx="2952327" cy="424056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77D5019-9BD3-48E8-8D46-4B4E38B84AF2}"/>
              </a:ext>
            </a:extLst>
          </p:cNvPr>
          <p:cNvSpPr txBox="1"/>
          <p:nvPr/>
        </p:nvSpPr>
        <p:spPr>
          <a:xfrm>
            <a:off x="874440" y="108236"/>
            <a:ext cx="78123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base"/>
            <a:r>
              <a:rPr lang="ru-RU" sz="3200" b="0" i="0" dirty="0">
                <a:solidFill>
                  <a:schemeClr val="bg1"/>
                </a:solidFill>
                <a:effectLst/>
                <a:latin typeface="inherit"/>
              </a:rPr>
              <a:t>Проведение медиа-экскурсии, занятий, бесед, экспериментальной деятельности</a:t>
            </a:r>
            <a:r>
              <a:rPr lang="ru-RU" b="0" i="0" dirty="0">
                <a:solidFill>
                  <a:schemeClr val="bg1"/>
                </a:solidFill>
                <a:effectLst/>
                <a:latin typeface="inherit"/>
              </a:rPr>
              <a:t>.</a:t>
            </a:r>
          </a:p>
        </p:txBody>
      </p:sp>
    </p:spTree>
  </p:cSld>
  <p:clrMapOvr>
    <a:masterClrMapping/>
  </p:clrMapOvr>
  <p:transition spd="slow">
    <p:pull dir="l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3(13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26268" y="-133051"/>
            <a:ext cx="9396536" cy="71241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C8F26E2-313D-46A5-BA1C-69C54F43CF3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01" b="26937"/>
          <a:stretch/>
        </p:blipFill>
        <p:spPr>
          <a:xfrm>
            <a:off x="4642505" y="1332733"/>
            <a:ext cx="3540443" cy="264658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ED0507B-72A2-4E04-8D34-7E308A996CF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31" b="24479"/>
          <a:stretch/>
        </p:blipFill>
        <p:spPr>
          <a:xfrm>
            <a:off x="5377110" y="3939458"/>
            <a:ext cx="3515370" cy="284616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8EE2229-2F0B-412E-9305-51368AAF93F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253" y="3818109"/>
            <a:ext cx="4070952" cy="293171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3DB69DB-6243-4F5A-854C-E619DD01CD6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00" y="1332733"/>
            <a:ext cx="4070952" cy="250673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5E32507-9382-4FB3-87C6-CF92D34144CF}"/>
              </a:ext>
            </a:extLst>
          </p:cNvPr>
          <p:cNvSpPr txBox="1"/>
          <p:nvPr/>
        </p:nvSpPr>
        <p:spPr>
          <a:xfrm>
            <a:off x="69000" y="188640"/>
            <a:ext cx="88234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base"/>
            <a:r>
              <a:rPr lang="ru-RU" sz="3200" b="0" i="0" dirty="0">
                <a:solidFill>
                  <a:schemeClr val="bg1"/>
                </a:solidFill>
                <a:effectLst/>
                <a:latin typeface="inherit"/>
              </a:rPr>
              <a:t>Взаимодействие с родителями, направленное на знакомство с проектной деятельностью.</a:t>
            </a:r>
          </a:p>
        </p:txBody>
      </p:sp>
    </p:spTree>
  </p:cSld>
  <p:clrMapOvr>
    <a:masterClrMapping/>
  </p:clrMapOvr>
  <p:transition spd="slow">
    <p:pull dir="r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4(129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08520" y="-99392"/>
            <a:ext cx="9361040" cy="7200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E276FA1-8911-40B5-BC63-CBE5EFBABB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39" y="836712"/>
            <a:ext cx="4275906" cy="404607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1A9EED6-8BFB-4884-90F4-76AB14344A3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77" r="29888"/>
          <a:stretch/>
        </p:blipFill>
        <p:spPr>
          <a:xfrm>
            <a:off x="6957814" y="57334"/>
            <a:ext cx="2088232" cy="346845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74CEEF9-E479-4A46-A1D8-A0648E745BD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50" b="15152"/>
          <a:stretch/>
        </p:blipFill>
        <p:spPr>
          <a:xfrm>
            <a:off x="5185279" y="4882789"/>
            <a:ext cx="3860767" cy="200415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755E40D-8FB8-41AF-B677-22C1F971B3F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3" t="16707" r="18407" b="52243"/>
          <a:stretch/>
        </p:blipFill>
        <p:spPr>
          <a:xfrm>
            <a:off x="51039" y="4978133"/>
            <a:ext cx="4464496" cy="187986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EA0F443-B0CC-4322-AB7F-C342BFE43C78}"/>
              </a:ext>
            </a:extLst>
          </p:cNvPr>
          <p:cNvSpPr txBox="1"/>
          <p:nvPr/>
        </p:nvSpPr>
        <p:spPr>
          <a:xfrm>
            <a:off x="1826168" y="-99392"/>
            <a:ext cx="526613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fontAlgn="base"/>
            <a:r>
              <a:rPr lang="ru-RU" sz="3200" b="1" i="0" dirty="0">
                <a:solidFill>
                  <a:schemeClr val="bg1"/>
                </a:solidFill>
                <a:effectLst/>
                <a:latin typeface="inherit"/>
              </a:rPr>
              <a:t>Оформление выставки «Далекий Космос».</a:t>
            </a:r>
          </a:p>
        </p:txBody>
      </p:sp>
    </p:spTree>
  </p:cSld>
  <p:clrMapOvr>
    <a:masterClrMapping/>
  </p:clrMapOvr>
  <p:transition spd="slow">
    <p:pull dir="r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bluema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08520" y="-173941"/>
            <a:ext cx="9361040" cy="72058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C5B09D1-8786-4948-A928-B1D351DB5D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6383" y="1252752"/>
            <a:ext cx="4536504" cy="540568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464A511-25A6-4D1E-A13E-50DE75B835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72" y="1205451"/>
            <a:ext cx="3024336" cy="540568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1C50582-0132-46CF-9EC7-8C47F22ED5E0}"/>
              </a:ext>
            </a:extLst>
          </p:cNvPr>
          <p:cNvSpPr txBox="1"/>
          <p:nvPr/>
        </p:nvSpPr>
        <p:spPr>
          <a:xfrm>
            <a:off x="233772" y="548680"/>
            <a:ext cx="86764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FFFF00"/>
                </a:solidFill>
              </a:rPr>
              <a:t>Буклет посвященный 60 лет полёта в космос</a:t>
            </a:r>
          </a:p>
        </p:txBody>
      </p:sp>
    </p:spTree>
  </p:cSld>
  <p:clrMapOvr>
    <a:masterClrMapping/>
  </p:clrMapOvr>
  <p:transition spd="slow">
    <p:strips dir="l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5(128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85650" y="-117394"/>
            <a:ext cx="9505056" cy="70927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124A107-94F1-423B-ACB2-3B35AF13C00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1" y="1052735"/>
            <a:ext cx="2848131" cy="3586119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B4C417A-52B1-48A7-BFFC-CDC066388B0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5634" y="1409209"/>
            <a:ext cx="1731244" cy="2253153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5D77BBCB-B0E9-49DD-97E9-6DB9CD3D865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4926" y="959824"/>
            <a:ext cx="2945321" cy="3723209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D90A39E8-2FA9-4BEE-8758-FF5C5824C0F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4" t="4851" r="5293" b="22700"/>
          <a:stretch/>
        </p:blipFill>
        <p:spPr>
          <a:xfrm>
            <a:off x="4499927" y="959824"/>
            <a:ext cx="1548048" cy="1999092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C01E534E-1C67-4898-83A9-6369D4B7340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69" b="10058"/>
          <a:stretch/>
        </p:blipFill>
        <p:spPr>
          <a:xfrm rot="16200000">
            <a:off x="6653129" y="4254003"/>
            <a:ext cx="1901537" cy="2912699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2BC68FA4-38B8-4F0A-9AAD-F0EF0DC1AB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12" b="9905"/>
          <a:stretch/>
        </p:blipFill>
        <p:spPr>
          <a:xfrm rot="16200000">
            <a:off x="500096" y="4135428"/>
            <a:ext cx="1944830" cy="2979017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C1BEFC71-0334-4567-9957-FD989035C07B}"/>
              </a:ext>
            </a:extLst>
          </p:cNvPr>
          <p:cNvSpPr txBox="1"/>
          <p:nvPr/>
        </p:nvSpPr>
        <p:spPr>
          <a:xfrm>
            <a:off x="-185650" y="0"/>
            <a:ext cx="916876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base"/>
            <a:r>
              <a:rPr lang="ru-RU" sz="3200" b="0" i="0" dirty="0">
                <a:solidFill>
                  <a:schemeClr val="bg1"/>
                </a:solidFill>
                <a:effectLst/>
                <a:latin typeface="inherit"/>
              </a:rPr>
              <a:t>литература по данной теме,</a:t>
            </a:r>
            <a:endParaRPr lang="ru-RU" sz="3200" dirty="0">
              <a:solidFill>
                <a:schemeClr val="bg1"/>
              </a:solidFill>
              <a:latin typeface="inherit"/>
            </a:endParaRPr>
          </a:p>
          <a:p>
            <a:pPr algn="l" fontAlgn="base"/>
            <a:r>
              <a:rPr lang="ru-RU" sz="3200" b="0" i="0" dirty="0">
                <a:solidFill>
                  <a:schemeClr val="bg1"/>
                </a:solidFill>
                <a:effectLst/>
                <a:latin typeface="inherit"/>
              </a:rPr>
              <a:t> </a:t>
            </a:r>
            <a:r>
              <a:rPr lang="ru-RU" sz="3200" b="0" i="0" dirty="0">
                <a:effectLst/>
                <a:latin typeface="inherit"/>
              </a:rPr>
              <a:t>создание  доступности информации для детей</a:t>
            </a:r>
            <a:r>
              <a:rPr lang="ru-RU" sz="3200" b="0" i="0" dirty="0">
                <a:solidFill>
                  <a:schemeClr val="bg1"/>
                </a:solidFill>
                <a:effectLst/>
                <a:latin typeface="inherit"/>
              </a:rPr>
              <a:t> </a:t>
            </a:r>
            <a:r>
              <a:rPr lang="ru-RU" sz="3200" b="0" i="0" dirty="0">
                <a:effectLst/>
                <a:latin typeface="inherit"/>
              </a:rPr>
              <a:t> 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51B1C0B9-4FDC-417A-916E-3E27617193B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4969" y="4611806"/>
            <a:ext cx="2357965" cy="1999093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B7AEE67-FB71-4E8E-AF62-5A24662FA2AE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90" t="6559" r="20523" b="5200"/>
          <a:stretch/>
        </p:blipFill>
        <p:spPr>
          <a:xfrm rot="5400000">
            <a:off x="4168952" y="2402110"/>
            <a:ext cx="2276949" cy="188819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B34ECF6-DA0B-4DD1-8FE2-8EEFEF38FA3A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66" t="4276" r="16016" b="3800"/>
          <a:stretch/>
        </p:blipFill>
        <p:spPr>
          <a:xfrm rot="5400000">
            <a:off x="2103375" y="4669527"/>
            <a:ext cx="2331370" cy="1651818"/>
          </a:xfrm>
          <a:prstGeom prst="rect">
            <a:avLst/>
          </a:prstGeom>
        </p:spPr>
      </p:pic>
    </p:spTree>
  </p:cSld>
  <p:clrMapOvr>
    <a:masterClrMapping/>
  </p:clrMapOvr>
  <p:transition spd="slow">
    <p:strips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6(116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44524" y="-171400"/>
            <a:ext cx="9433048" cy="74168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0" dirty="0">
                <a:solidFill>
                  <a:schemeClr val="tx2">
                    <a:lumMod val="25000"/>
                    <a:lumOff val="75000"/>
                  </a:schemeClr>
                </a:solidFill>
                <a:latin typeface="Monotype Corsiva" pitchFamily="66" charset="0"/>
              </a:rPr>
              <a:t>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7E48A6B-2DE5-44E0-AF8A-E1ACEAC27B3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99" t="18378" r="7067" b="15462"/>
          <a:stretch/>
        </p:blipFill>
        <p:spPr>
          <a:xfrm rot="10800000">
            <a:off x="6150881" y="4511577"/>
            <a:ext cx="2303504" cy="228960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FEC8CF0-8FA2-4F6A-97CB-30461CF14D9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5" t="10058" b="22682"/>
          <a:stretch/>
        </p:blipFill>
        <p:spPr>
          <a:xfrm rot="16200000">
            <a:off x="951387" y="4143085"/>
            <a:ext cx="2361773" cy="3098757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46C050C3-0E1B-49F9-A033-22FD14F5A59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1" t="3800" r="7291"/>
          <a:stretch/>
        </p:blipFill>
        <p:spPr>
          <a:xfrm>
            <a:off x="136221" y="654283"/>
            <a:ext cx="5758881" cy="3841944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266D8E2-78C2-444F-86DE-30982E9A4064}"/>
              </a:ext>
            </a:extLst>
          </p:cNvPr>
          <p:cNvSpPr txBox="1"/>
          <p:nvPr/>
        </p:nvSpPr>
        <p:spPr>
          <a:xfrm>
            <a:off x="1871192" y="-54732"/>
            <a:ext cx="72728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</a:rPr>
              <a:t>Наши музейные экспонаты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30F8BD6-BE5A-4663-9D93-273213C02B3D}"/>
              </a:ext>
            </a:extLst>
          </p:cNvPr>
          <p:cNvSpPr txBox="1"/>
          <p:nvPr/>
        </p:nvSpPr>
        <p:spPr>
          <a:xfrm>
            <a:off x="2483183" y="4623409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Монеты</a:t>
            </a:r>
            <a:r>
              <a:rPr lang="ru-RU" dirty="0"/>
              <a:t>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7E87C7F-A71F-4D7E-AFC1-0DE4459F525E}"/>
              </a:ext>
            </a:extLst>
          </p:cNvPr>
          <p:cNvSpPr txBox="1"/>
          <p:nvPr/>
        </p:nvSpPr>
        <p:spPr>
          <a:xfrm>
            <a:off x="6175847" y="4496227"/>
            <a:ext cx="20680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Космическое питание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EF2DA5D-0D88-4FB7-AE49-F8D1DE9A4E6C}"/>
              </a:ext>
            </a:extLst>
          </p:cNvPr>
          <p:cNvSpPr txBox="1"/>
          <p:nvPr/>
        </p:nvSpPr>
        <p:spPr>
          <a:xfrm>
            <a:off x="136222" y="3280281"/>
            <a:ext cx="19960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Почтовые марки и открытки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0FD7855-52C2-4D34-94F3-8F4D0DA26ED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50" b="9540"/>
          <a:stretch/>
        </p:blipFill>
        <p:spPr>
          <a:xfrm>
            <a:off x="6098667" y="631611"/>
            <a:ext cx="2675109" cy="3572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728DF-9A1B-40BC-AC49-496E556899F4}"/>
              </a:ext>
            </a:extLst>
          </p:cNvPr>
          <p:cNvSpPr txBox="1"/>
          <p:nvPr/>
        </p:nvSpPr>
        <p:spPr>
          <a:xfrm>
            <a:off x="7302633" y="617564"/>
            <a:ext cx="1882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телескоп</a:t>
            </a:r>
          </a:p>
        </p:txBody>
      </p:sp>
    </p:spTree>
  </p:cSld>
  <p:clrMapOvr>
    <a:masterClrMapping/>
  </p:clrMapOvr>
  <p:transition spd="slow">
    <p:split dir="in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393</TotalTime>
  <Words>354</Words>
  <Application>Microsoft Office PowerPoint</Application>
  <PresentationFormat>Экран (4:3)</PresentationFormat>
  <Paragraphs>61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3" baseType="lpstr">
      <vt:lpstr>Arial</vt:lpstr>
      <vt:lpstr>inherit</vt:lpstr>
      <vt:lpstr>Lato</vt:lpstr>
      <vt:lpstr>Monotype Corsiva</vt:lpstr>
      <vt:lpstr>Times New Roman</vt:lpstr>
      <vt:lpstr>Verdana</vt:lpstr>
      <vt:lpstr>Wingdings 2</vt:lpstr>
      <vt:lpstr>Аспект</vt:lpstr>
      <vt:lpstr>Муниципальное автономное дошкольное образовательное учреждение  детский сад №460 </vt:lpstr>
      <vt:lpstr>Этапы реализации проекта</vt:lpstr>
      <vt:lpstr>Презентация PowerPoint</vt:lpstr>
      <vt:lpstr>.</vt:lpstr>
      <vt:lpstr>Презентация PowerPoint</vt:lpstr>
      <vt:lpstr>Презентация PowerPoint</vt:lpstr>
      <vt:lpstr>Презентация PowerPoint</vt:lpstr>
      <vt:lpstr>Презентация PowerPoint</vt:lpstr>
      <vt:lpstr>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«Детский сад общеразвивающего вида №3 «Ягодка» муниципального образования городской округ   Симферополь Республики Крым.</dc:title>
  <dc:creator>Twilight Angel</dc:creator>
  <cp:lastModifiedBy>79530424793</cp:lastModifiedBy>
  <cp:revision>19</cp:revision>
  <dcterms:created xsi:type="dcterms:W3CDTF">2016-04-10T15:59:53Z</dcterms:created>
  <dcterms:modified xsi:type="dcterms:W3CDTF">2021-10-14T03:20:16Z</dcterms:modified>
</cp:coreProperties>
</file>