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479E"/>
    <a:srgbClr val="009ED6"/>
    <a:srgbClr val="0088B8"/>
    <a:srgbClr val="D87A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ша\Desktop\СЛАЙДЫ\94070231_large_rainbowsbluewaterbeautif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910" y="0"/>
            <a:ext cx="9144000" cy="6858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1619672" y="260648"/>
            <a:ext cx="61841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err="1" smtClean="0">
                <a:ln>
                  <a:solidFill>
                    <a:srgbClr val="0088B8"/>
                  </a:solidFill>
                </a:ln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МАдоу</a:t>
            </a:r>
            <a:r>
              <a:rPr lang="ru-RU" sz="3600" b="1" cap="all" dirty="0" smtClean="0">
                <a:ln>
                  <a:solidFill>
                    <a:srgbClr val="0088B8"/>
                  </a:solidFill>
                </a:ln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Детский сад № 460</a:t>
            </a:r>
            <a:endParaRPr lang="ru-RU" sz="3600" b="1" cap="all" spc="0" dirty="0">
              <a:ln>
                <a:solidFill>
                  <a:srgbClr val="0088B8"/>
                </a:solidFill>
              </a:ln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857496"/>
            <a:ext cx="79528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>
                  <a:solidFill>
                    <a:srgbClr val="7030A0"/>
                  </a:solidFill>
                </a:ln>
                <a:solidFill>
                  <a:srgbClr val="0088B8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Речевые игры водяного</a:t>
            </a:r>
            <a:endParaRPr lang="ru-RU" sz="4400" b="1" cap="all" spc="0" dirty="0">
              <a:ln>
                <a:solidFill>
                  <a:srgbClr val="7030A0"/>
                </a:solidFill>
              </a:ln>
              <a:solidFill>
                <a:srgbClr val="0088B8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5429264"/>
            <a:ext cx="47339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ru-RU" sz="3600" b="1" cap="all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Автор: Никулина Н.В</a:t>
            </a:r>
          </a:p>
          <a:p>
            <a:pPr algn="r"/>
            <a:r>
              <a:rPr lang="ru-RU" sz="3600" b="1" cap="all" spc="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Учитель - логопед</a:t>
            </a:r>
            <a:endParaRPr lang="ru-RU" sz="3600" b="1" cap="all" spc="0" dirty="0">
              <a:ln>
                <a:solidFill>
                  <a:srgbClr val="00B0F0"/>
                </a:solidFill>
              </a:ln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ша\Desktop\СЛАЙДЫ\94070231_large_rainbowsbluewaterbeautif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214282" y="571480"/>
            <a:ext cx="7715304" cy="56323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/>
                <a:solidFill>
                  <a:srgbClr val="C9479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По размеру ванны делятся на:</a:t>
            </a:r>
          </a:p>
          <a:p>
            <a:pPr algn="ctr"/>
            <a:endParaRPr lang="ru-RU" sz="2400" b="1" cap="all" dirty="0" smtClean="0">
              <a:ln/>
              <a:solidFill>
                <a:srgbClr val="C9479E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  <a:p>
            <a:r>
              <a:rPr lang="ru-RU" sz="2400" b="1" i="1" cap="all" dirty="0" smtClean="0">
                <a:ln>
                  <a:solidFill>
                    <a:srgbClr val="7030A0"/>
                  </a:solidFill>
                </a:ln>
                <a:solidFill>
                  <a:srgbClr val="009ED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Большие</a:t>
            </a:r>
            <a:r>
              <a:rPr lang="ru-RU" sz="2400" b="1" cap="all" dirty="0" smtClean="0">
                <a:ln>
                  <a:solidFill>
                    <a:srgbClr val="7030A0"/>
                  </a:solidFill>
                </a:ln>
                <a:solidFill>
                  <a:srgbClr val="009ED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 – бассейн, </a:t>
            </a:r>
          </a:p>
          <a:p>
            <a:r>
              <a:rPr lang="ru-RU" sz="2400" b="1" i="1" cap="all" dirty="0" smtClean="0">
                <a:ln>
                  <a:solidFill>
                    <a:srgbClr val="7030A0"/>
                  </a:solidFill>
                </a:ln>
                <a:solidFill>
                  <a:srgbClr val="009ED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Средние</a:t>
            </a:r>
            <a:r>
              <a:rPr lang="ru-RU" sz="2400" b="1" cap="all" dirty="0" smtClean="0">
                <a:ln>
                  <a:solidFill>
                    <a:srgbClr val="7030A0"/>
                  </a:solidFill>
                </a:ln>
                <a:solidFill>
                  <a:srgbClr val="009ED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 – надувной бассейн,</a:t>
            </a:r>
          </a:p>
          <a:p>
            <a:r>
              <a:rPr lang="ru-RU" sz="2400" b="1" i="1" cap="all" dirty="0" smtClean="0">
                <a:ln>
                  <a:solidFill>
                    <a:srgbClr val="7030A0"/>
                  </a:solidFill>
                </a:ln>
                <a:solidFill>
                  <a:srgbClr val="009ED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Малые</a:t>
            </a:r>
            <a:r>
              <a:rPr lang="ru-RU" sz="2400" b="1" cap="all" dirty="0" smtClean="0">
                <a:ln>
                  <a:solidFill>
                    <a:srgbClr val="7030A0"/>
                  </a:solidFill>
                </a:ln>
                <a:solidFill>
                  <a:srgbClr val="009ED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 – различные ёмкости.</a:t>
            </a:r>
          </a:p>
          <a:p>
            <a:endParaRPr lang="ru-RU" sz="2400" b="1" cap="all" dirty="0" smtClean="0">
              <a:ln>
                <a:solidFill>
                  <a:srgbClr val="7030A0"/>
                </a:solidFill>
              </a:ln>
              <a:solidFill>
                <a:srgbClr val="009ED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  <a:p>
            <a:endParaRPr lang="ru-RU" sz="2400" b="1" cap="all" dirty="0" smtClean="0">
              <a:ln>
                <a:solidFill>
                  <a:srgbClr val="7030A0"/>
                </a:solidFill>
              </a:ln>
              <a:solidFill>
                <a:srgbClr val="009ED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ru-RU" sz="2400" b="1" cap="all" dirty="0" smtClean="0">
                <a:ln/>
                <a:solidFill>
                  <a:srgbClr val="C9479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По температуре воды ванны делят на:</a:t>
            </a:r>
          </a:p>
          <a:p>
            <a:pPr algn="r"/>
            <a:endParaRPr lang="ru-RU" sz="2400" b="1" cap="all" dirty="0" smtClean="0">
              <a:ln/>
              <a:solidFill>
                <a:srgbClr val="C9479E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  <a:p>
            <a:r>
              <a:rPr lang="ru-RU" sz="2400" b="1" i="1" cap="all" dirty="0" smtClean="0">
                <a:ln>
                  <a:solidFill>
                    <a:srgbClr val="7030A0"/>
                  </a:solidFill>
                </a:ln>
                <a:solidFill>
                  <a:srgbClr val="009ED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Холодные</a:t>
            </a:r>
            <a:r>
              <a:rPr lang="ru-RU" sz="2400" b="1" cap="all" dirty="0" smtClean="0">
                <a:ln>
                  <a:solidFill>
                    <a:srgbClr val="7030A0"/>
                  </a:solidFill>
                </a:ln>
                <a:solidFill>
                  <a:srgbClr val="009ED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           (до +20 градусов С),</a:t>
            </a:r>
          </a:p>
          <a:p>
            <a:r>
              <a:rPr lang="ru-RU" sz="2400" b="1" i="1" cap="all" dirty="0" smtClean="0">
                <a:ln>
                  <a:solidFill>
                    <a:srgbClr val="7030A0"/>
                  </a:solidFill>
                </a:ln>
                <a:solidFill>
                  <a:srgbClr val="009ED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прохладные</a:t>
            </a:r>
            <a:r>
              <a:rPr lang="ru-RU" sz="2400" b="1" cap="all" dirty="0" smtClean="0">
                <a:ln>
                  <a:solidFill>
                    <a:srgbClr val="7030A0"/>
                  </a:solidFill>
                </a:ln>
                <a:solidFill>
                  <a:srgbClr val="009ED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       (до +30 градусов С),</a:t>
            </a:r>
          </a:p>
          <a:p>
            <a:r>
              <a:rPr lang="ru-RU" sz="2400" b="1" i="1" cap="all" dirty="0" smtClean="0">
                <a:ln>
                  <a:solidFill>
                    <a:srgbClr val="7030A0"/>
                  </a:solidFill>
                </a:ln>
                <a:solidFill>
                  <a:srgbClr val="009ED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индифферентные</a:t>
            </a:r>
            <a:r>
              <a:rPr lang="ru-RU" sz="2400" b="1" cap="all" dirty="0" smtClean="0">
                <a:ln>
                  <a:solidFill>
                    <a:srgbClr val="7030A0"/>
                  </a:solidFill>
                </a:ln>
                <a:solidFill>
                  <a:srgbClr val="009ED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 (+34-36 градуса С),</a:t>
            </a:r>
          </a:p>
          <a:p>
            <a:r>
              <a:rPr lang="ru-RU" sz="2400" b="1" i="1" cap="all" dirty="0" smtClean="0">
                <a:ln>
                  <a:solidFill>
                    <a:srgbClr val="7030A0"/>
                  </a:solidFill>
                </a:ln>
                <a:solidFill>
                  <a:srgbClr val="009ED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теплые                 </a:t>
            </a:r>
            <a:r>
              <a:rPr lang="ru-RU" sz="2400" b="1" cap="all" dirty="0" smtClean="0">
                <a:ln>
                  <a:solidFill>
                    <a:srgbClr val="7030A0"/>
                  </a:solidFill>
                </a:ln>
                <a:solidFill>
                  <a:srgbClr val="009ED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(до +38 градусов С),</a:t>
            </a:r>
          </a:p>
          <a:p>
            <a:r>
              <a:rPr lang="ru-RU" sz="2400" b="1" i="1" cap="all" dirty="0" smtClean="0">
                <a:ln>
                  <a:solidFill>
                    <a:srgbClr val="7030A0"/>
                  </a:solidFill>
                </a:ln>
                <a:solidFill>
                  <a:srgbClr val="009ED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горячие</a:t>
            </a:r>
            <a:r>
              <a:rPr lang="ru-RU" sz="2400" b="1" cap="all" dirty="0" smtClean="0">
                <a:ln>
                  <a:solidFill>
                    <a:srgbClr val="7030A0"/>
                  </a:solidFill>
                </a:ln>
                <a:solidFill>
                  <a:srgbClr val="009ED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           (выше +39 градусов С).</a:t>
            </a:r>
          </a:p>
          <a:p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7169" name="Picture 1" descr="F:\просто фото 2013-2014г\SAM_9292.JPG"/>
          <p:cNvPicPr>
            <a:picLocks noChangeAspect="1" noChangeArrowheads="1"/>
          </p:cNvPicPr>
          <p:nvPr/>
        </p:nvPicPr>
        <p:blipFill>
          <a:blip r:embed="rId3" cstate="print"/>
          <a:srcRect l="-1442" t="11538" r="17788" b="17308"/>
          <a:stretch>
            <a:fillRect/>
          </a:stretch>
        </p:blipFill>
        <p:spPr bwMode="auto">
          <a:xfrm>
            <a:off x="5539308" y="1000108"/>
            <a:ext cx="3247533" cy="20717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ша\Desktop\СЛАЙДЫ\94070231_large_rainbowsbluewaterbeautif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928662" y="357166"/>
            <a:ext cx="689862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>
                  <a:solidFill>
                    <a:srgbClr val="7030A0"/>
                  </a:solidFill>
                </a:ln>
                <a:solidFill>
                  <a:srgbClr val="C9479E"/>
                </a:solidFill>
                <a:effectLst>
                  <a:reflection blurRad="12700" stA="50000" endPos="50000" dist="5000" dir="5400000" sy="-100000" rotWithShape="0"/>
                </a:effectLst>
                <a:latin typeface="Batang" pitchFamily="18" charset="-127"/>
                <a:ea typeface="Batang" pitchFamily="18" charset="-127"/>
              </a:rPr>
              <a:t>ИГРЫ упражнения в бассейне на развитие общей моторики</a:t>
            </a:r>
            <a:endParaRPr lang="ru-RU" sz="2400" b="1" cap="all" dirty="0">
              <a:ln w="0">
                <a:solidFill>
                  <a:srgbClr val="7030A0"/>
                </a:solidFill>
              </a:ln>
              <a:solidFill>
                <a:srgbClr val="C9479E"/>
              </a:solidFill>
              <a:effectLst>
                <a:reflection blurRad="12700" stA="50000" endPos="50000" dist="5000" dir="5400000" sy="-100000" rotWithShape="0"/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500174"/>
            <a:ext cx="8664551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Зевание 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При зевании пробуждаются тело, ум и повышается тонус! 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Смачное зевание, особенно много раз в день, оказывает на самочувствие 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необыкновенное воздействие.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Раскачивание</a:t>
            </a:r>
          </a:p>
          <a:p>
            <a:endParaRPr lang="ru-RU" sz="2000" b="1" dirty="0" smtClean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Повороты</a:t>
            </a:r>
          </a:p>
          <a:p>
            <a:endParaRPr lang="ru-RU" sz="2000" b="1" dirty="0" smtClean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Перекрёстные движения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Движение бодрит и поднимает настроение!</a:t>
            </a:r>
            <a:endParaRPr lang="ru-RU" b="1" dirty="0" smtClean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Перекрестные движения – это двигательный стереотип, 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при котором одновременно «включаются» в действие мозг, глаза и тело.</a:t>
            </a:r>
          </a:p>
          <a:p>
            <a:endParaRPr lang="ru-RU" b="1" dirty="0" smtClean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Помоемся</a:t>
            </a:r>
          </a:p>
          <a:p>
            <a:pPr lvl="0"/>
            <a:endParaRPr lang="ru-RU" b="1" dirty="0" smtClean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err="1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Мочалочка</a:t>
            </a:r>
            <a:r>
              <a:rPr lang="ru-RU" sz="2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, помой меня </a:t>
            </a:r>
          </a:p>
        </p:txBody>
      </p:sp>
      <p:pic>
        <p:nvPicPr>
          <p:cNvPr id="6145" name="Picture 1" descr="F:\просто фото 2013-2014г\SAM_9299.JPG"/>
          <p:cNvPicPr>
            <a:picLocks noChangeAspect="1" noChangeArrowheads="1"/>
          </p:cNvPicPr>
          <p:nvPr/>
        </p:nvPicPr>
        <p:blipFill>
          <a:blip r:embed="rId3" cstate="print"/>
          <a:srcRect l="19277" t="8032" b="27711"/>
          <a:stretch>
            <a:fillRect/>
          </a:stretch>
        </p:blipFill>
        <p:spPr bwMode="auto">
          <a:xfrm>
            <a:off x="5500694" y="2428868"/>
            <a:ext cx="3429024" cy="2047179"/>
          </a:xfrm>
          <a:prstGeom prst="rect">
            <a:avLst/>
          </a:prstGeom>
          <a:noFill/>
          <a:ln w="38100">
            <a:solidFill>
              <a:srgbClr val="C9479E"/>
            </a:solidFill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ша\Desktop\СЛАЙДЫ\94070231_large_rainbowsbluewaterbeautif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2000232" y="285728"/>
            <a:ext cx="5950668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>
                  <a:solidFill>
                    <a:srgbClr val="7030A0"/>
                  </a:solidFill>
                </a:ln>
                <a:solidFill>
                  <a:srgbClr val="C9479E"/>
                </a:solidFill>
                <a:effectLst>
                  <a:reflection blurRad="12700" stA="50000" endPos="50000" dist="5000" dir="5400000" sy="-100000" rotWithShape="0"/>
                </a:effectLst>
                <a:latin typeface="Batang" pitchFamily="18" charset="-127"/>
                <a:ea typeface="Batang" pitchFamily="18" charset="-127"/>
              </a:rPr>
              <a:t>Игры – упражнения на развития</a:t>
            </a:r>
          </a:p>
          <a:p>
            <a:pPr algn="ctr"/>
            <a:r>
              <a:rPr lang="ru-RU" sz="2400" b="1" cap="all" dirty="0" smtClean="0">
                <a:ln w="0">
                  <a:solidFill>
                    <a:srgbClr val="7030A0"/>
                  </a:solidFill>
                </a:ln>
                <a:solidFill>
                  <a:srgbClr val="C9479E"/>
                </a:solidFill>
                <a:effectLst>
                  <a:reflection blurRad="12700" stA="50000" endPos="50000" dist="5000" dir="5400000" sy="-100000" rotWithShape="0"/>
                </a:effectLst>
                <a:latin typeface="Batang" pitchFamily="18" charset="-127"/>
                <a:ea typeface="Batang" pitchFamily="18" charset="-127"/>
              </a:rPr>
              <a:t>дыхания</a:t>
            </a:r>
          </a:p>
          <a:p>
            <a:pPr algn="ctr"/>
            <a:endParaRPr lang="ru-RU" sz="2400" b="1" cap="all" dirty="0">
              <a:ln w="0">
                <a:solidFill>
                  <a:srgbClr val="7030A0"/>
                </a:solidFill>
              </a:ln>
              <a:solidFill>
                <a:srgbClr val="C9479E"/>
              </a:solidFill>
              <a:effectLst>
                <a:reflection blurRad="12700" stA="50000" endPos="50000" dist="5000" dir="5400000" sy="-100000" rotWithShape="0"/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357298"/>
            <a:ext cx="2815194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Мыльные пузыри </a:t>
            </a:r>
          </a:p>
          <a:p>
            <a:endParaRPr lang="ru-RU" sz="2000" b="1" dirty="0" smtClean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Дальнее плавание</a:t>
            </a:r>
          </a:p>
          <a:p>
            <a:endParaRPr lang="ru-RU" sz="2000" b="1" dirty="0" smtClean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Пузыри </a:t>
            </a:r>
          </a:p>
          <a:p>
            <a:endParaRPr lang="ru-RU" sz="2000" b="1" dirty="0" smtClean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Гонка шаров</a:t>
            </a:r>
          </a:p>
          <a:p>
            <a:endParaRPr lang="ru-RU" dirty="0"/>
          </a:p>
        </p:txBody>
      </p:sp>
      <p:pic>
        <p:nvPicPr>
          <p:cNvPr id="5121" name="Picture 1" descr="C:\Users\Наташа\Desktop\СЛАЙДЫ\S63007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232280"/>
            <a:ext cx="3500462" cy="2625347"/>
          </a:xfrm>
          <a:prstGeom prst="rect">
            <a:avLst/>
          </a:prstGeom>
          <a:noFill/>
          <a:ln>
            <a:solidFill>
              <a:srgbClr val="C9479E"/>
            </a:solidFill>
          </a:ln>
        </p:spPr>
      </p:pic>
      <p:pic>
        <p:nvPicPr>
          <p:cNvPr id="5122" name="Picture 2" descr="C:\Users\Наташа\Desktop\СЛАЙДЫ\S63007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928934"/>
            <a:ext cx="3429024" cy="2571769"/>
          </a:xfrm>
          <a:prstGeom prst="rect">
            <a:avLst/>
          </a:prstGeom>
          <a:noFill/>
          <a:ln>
            <a:solidFill>
              <a:srgbClr val="C9479E"/>
            </a:solidFill>
          </a:ln>
        </p:spPr>
      </p:pic>
      <p:pic>
        <p:nvPicPr>
          <p:cNvPr id="5123" name="Picture 3" descr="C:\Users\Наташа\Desktop\СЛАЙДЫ\DSC05228.JPG"/>
          <p:cNvPicPr>
            <a:picLocks noChangeAspect="1" noChangeArrowheads="1"/>
          </p:cNvPicPr>
          <p:nvPr/>
        </p:nvPicPr>
        <p:blipFill>
          <a:blip r:embed="rId5" cstate="print"/>
          <a:srcRect t="23077" r="15384"/>
          <a:stretch>
            <a:fillRect/>
          </a:stretch>
        </p:blipFill>
        <p:spPr bwMode="auto">
          <a:xfrm>
            <a:off x="142844" y="4357694"/>
            <a:ext cx="3457603" cy="2357430"/>
          </a:xfrm>
          <a:prstGeom prst="rect">
            <a:avLst/>
          </a:prstGeom>
          <a:noFill/>
          <a:ln>
            <a:solidFill>
              <a:srgbClr val="C9479E"/>
            </a:solidFill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ша\Desktop\СЛАЙДЫ\94070231_large_rainbowsbluewaterbeautif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922981" y="357166"/>
            <a:ext cx="6849952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>
                  <a:solidFill>
                    <a:srgbClr val="7030A0"/>
                  </a:solidFill>
                </a:ln>
                <a:solidFill>
                  <a:srgbClr val="C9479E"/>
                </a:solidFill>
                <a:effectLst>
                  <a:reflection blurRad="12700" stA="50000" endPos="50000" dist="5000" dir="5400000" sy="-100000" rotWithShape="0"/>
                </a:effectLst>
                <a:latin typeface="Batang" pitchFamily="18" charset="-127"/>
                <a:ea typeface="Batang" pitchFamily="18" charset="-127"/>
              </a:rPr>
              <a:t>Игры на развитие мелкой моторики </a:t>
            </a:r>
            <a:endParaRPr lang="ru-RU" sz="2400" b="1" cap="all" dirty="0">
              <a:ln w="0">
                <a:solidFill>
                  <a:srgbClr val="7030A0"/>
                </a:solidFill>
              </a:ln>
              <a:solidFill>
                <a:srgbClr val="C9479E"/>
              </a:solidFill>
              <a:effectLst>
                <a:reflection blurRad="12700" stA="50000" endPos="50000" dist="5000" dir="5400000" sy="-100000" rotWithShape="0"/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488" y="1357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285860"/>
            <a:ext cx="404309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Хлопки</a:t>
            </a:r>
          </a:p>
          <a:p>
            <a:pPr>
              <a:buFont typeface="Wingdings" pitchFamily="2" charset="2"/>
              <a:buChar char="v"/>
            </a:pPr>
            <a:endParaRPr lang="ru-RU" sz="2000" b="1" dirty="0" smtClean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Всасывание пипеткой воды</a:t>
            </a:r>
          </a:p>
          <a:p>
            <a:pPr>
              <a:buFont typeface="Wingdings" pitchFamily="2" charset="2"/>
              <a:buChar char="v"/>
            </a:pPr>
            <a:endParaRPr lang="ru-RU" sz="2000" b="1" dirty="0" smtClean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Игра с мылом</a:t>
            </a:r>
          </a:p>
          <a:p>
            <a:pPr>
              <a:buFont typeface="Wingdings" pitchFamily="2" charset="2"/>
              <a:buChar char="v"/>
            </a:pPr>
            <a:endParaRPr lang="ru-RU" sz="2000" b="1" dirty="0" smtClean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Маленький рыбак</a:t>
            </a:r>
          </a:p>
          <a:p>
            <a:pPr>
              <a:buFont typeface="Wingdings" pitchFamily="2" charset="2"/>
              <a:buChar char="v"/>
            </a:pPr>
            <a:endParaRPr lang="ru-RU" sz="2000" b="1" dirty="0" smtClean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Ловец жемчуга</a:t>
            </a:r>
          </a:p>
          <a:p>
            <a:pPr>
              <a:buFont typeface="Wingdings" pitchFamily="2" charset="2"/>
              <a:buChar char="v"/>
            </a:pPr>
            <a:endParaRPr lang="ru-RU" sz="2000" b="1" dirty="0" smtClean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Чудесная ракушка</a:t>
            </a:r>
          </a:p>
          <a:p>
            <a:pPr>
              <a:buFont typeface="Wingdings" pitchFamily="2" charset="2"/>
              <a:buChar char="v"/>
            </a:pPr>
            <a:endParaRPr lang="ru-RU" sz="2000" b="1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097" name="Picture 1" descr="G:\Никулина\P10305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857496"/>
            <a:ext cx="5086232" cy="3814674"/>
          </a:xfrm>
          <a:prstGeom prst="rect">
            <a:avLst/>
          </a:prstGeom>
          <a:noFill/>
          <a:ln>
            <a:solidFill>
              <a:srgbClr val="C9479E"/>
            </a:solidFill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ша\Desktop\СЛАЙДЫ\94070231_large_rainbowsbluewaterbeautif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142844" y="214290"/>
            <a:ext cx="885831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>
                  <a:solidFill>
                    <a:srgbClr val="7030A0"/>
                  </a:solidFill>
                </a:ln>
                <a:solidFill>
                  <a:srgbClr val="C9479E"/>
                </a:solidFill>
                <a:effectLst>
                  <a:reflection blurRad="12700" stA="50000" endPos="50000" dist="5000" dir="5400000" sy="-100000" rotWithShape="0"/>
                </a:effectLst>
                <a:latin typeface="Batang" pitchFamily="18" charset="-127"/>
                <a:ea typeface="Batang" pitchFamily="18" charset="-127"/>
              </a:rPr>
              <a:t>Игры с водой направленные на формирование правильного произношения и развития фонетических процессов</a:t>
            </a:r>
          </a:p>
          <a:p>
            <a:pPr algn="ctr"/>
            <a:endParaRPr lang="ru-RU" sz="2400" b="1" cap="all" dirty="0">
              <a:ln w="0">
                <a:solidFill>
                  <a:srgbClr val="7030A0"/>
                </a:solidFill>
              </a:ln>
              <a:solidFill>
                <a:srgbClr val="C9479E"/>
              </a:solidFill>
              <a:effectLst>
                <a:reflection blurRad="12700" stA="50000" endPos="50000" dist="5000" dir="5400000" sy="-100000" rotWithShape="0"/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928802"/>
            <a:ext cx="245855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</a:rPr>
              <a:t>Назови буквы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</a:rPr>
              <a:t>Угадай букву</a:t>
            </a:r>
          </a:p>
          <a:p>
            <a:pPr>
              <a:buFont typeface="Wingdings" pitchFamily="2" charset="2"/>
              <a:buChar char="v"/>
            </a:pPr>
            <a:endParaRPr lang="ru-RU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</a:rPr>
              <a:t>Рыба в сети</a:t>
            </a:r>
          </a:p>
          <a:p>
            <a:pPr>
              <a:buFont typeface="Wingdings" pitchFamily="2" charset="2"/>
              <a:buChar char="v"/>
            </a:pPr>
            <a:endParaRPr lang="ru-RU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</a:rPr>
              <a:t>Карлики – великаны</a:t>
            </a:r>
          </a:p>
          <a:p>
            <a:pPr>
              <a:buFont typeface="Wingdings" pitchFamily="2" charset="2"/>
              <a:buChar char="v"/>
            </a:pPr>
            <a:endParaRPr lang="ru-RU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</a:rPr>
              <a:t>Жадина</a:t>
            </a:r>
            <a:endParaRPr lang="ru-RU" dirty="0" smtClean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Наташа\Desktop\СЛАЙДЫ\S63007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1031" y="1571612"/>
            <a:ext cx="4286279" cy="3214710"/>
          </a:xfrm>
          <a:prstGeom prst="rect">
            <a:avLst/>
          </a:prstGeom>
          <a:noFill/>
          <a:ln>
            <a:solidFill>
              <a:srgbClr val="C9479E"/>
            </a:solidFill>
          </a:ln>
        </p:spPr>
      </p:pic>
      <p:pic>
        <p:nvPicPr>
          <p:cNvPr id="3073" name="Picture 1" descr="C:\Users\Наташа\Desktop\СЛАЙДЫ\S63007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4071942"/>
            <a:ext cx="3429024" cy="2571768"/>
          </a:xfrm>
          <a:prstGeom prst="rect">
            <a:avLst/>
          </a:prstGeom>
          <a:noFill/>
          <a:ln>
            <a:solidFill>
              <a:srgbClr val="C9479E"/>
            </a:solidFill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800"/>
                            </p:stCondLst>
                            <p:childTnLst>
                              <p:par>
                                <p:cTn id="1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800"/>
                            </p:stCondLst>
                            <p:childTnLst>
                              <p:par>
                                <p:cTn id="1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ша\Desktop\СЛАЙДЫ\94070231_large_rainbowsbluewaterbeautif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142844" y="1357298"/>
            <a:ext cx="8799732" cy="535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</a:rPr>
              <a:t>Положительная динамика в развитии общей и мелкой моторики</a:t>
            </a:r>
          </a:p>
          <a:p>
            <a:pPr lvl="1"/>
            <a:endParaRPr lang="ru-RU" b="1" dirty="0" smtClean="0">
              <a:solidFill>
                <a:srgbClr val="7030A0"/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</a:rPr>
              <a:t>Совершенствуется уровень словарного запаса</a:t>
            </a:r>
          </a:p>
          <a:p>
            <a:pPr lvl="1"/>
            <a:endParaRPr lang="ru-RU" b="1" dirty="0" smtClean="0">
              <a:solidFill>
                <a:srgbClr val="7030A0"/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</a:rPr>
              <a:t>Понимание обращённой речи в соответствии с параметрами возрастной    </a:t>
            </a:r>
          </a:p>
          <a:p>
            <a:pPr lvl="1"/>
            <a:r>
              <a:rPr lang="ru-RU" b="1" dirty="0" smtClean="0">
                <a:solidFill>
                  <a:srgbClr val="7030A0"/>
                </a:solidFill>
              </a:rPr>
              <a:t>    нормы</a:t>
            </a:r>
          </a:p>
          <a:p>
            <a:pPr lvl="1"/>
            <a:endParaRPr lang="ru-RU" b="1" dirty="0" smtClean="0">
              <a:solidFill>
                <a:srgbClr val="7030A0"/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</a:rPr>
              <a:t>Сформированы артикуляционные уклады</a:t>
            </a:r>
          </a:p>
          <a:p>
            <a:pPr lvl="1"/>
            <a:endParaRPr lang="ru-RU" b="1" dirty="0" smtClean="0">
              <a:solidFill>
                <a:srgbClr val="7030A0"/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</a:rPr>
              <a:t>Повышаются: точность, связность и выразительность речи. Вместе с тем</a:t>
            </a:r>
          </a:p>
          <a:p>
            <a:pPr lvl="1"/>
            <a:r>
              <a:rPr lang="ru-RU" b="1" dirty="0" smtClean="0">
                <a:solidFill>
                  <a:srgbClr val="7030A0"/>
                </a:solidFill>
              </a:rPr>
              <a:t>    уточнение средств формирования и выражения мысли становится важным</a:t>
            </a:r>
          </a:p>
          <a:p>
            <a:pPr lvl="1"/>
            <a:r>
              <a:rPr lang="ru-RU" b="1" dirty="0" smtClean="0">
                <a:solidFill>
                  <a:srgbClr val="7030A0"/>
                </a:solidFill>
              </a:rPr>
              <a:t>    стимулом развития высших речевых форм его мышления</a:t>
            </a:r>
          </a:p>
          <a:p>
            <a:pPr lvl="1"/>
            <a:endParaRPr lang="ru-RU" b="1" dirty="0" smtClean="0">
              <a:solidFill>
                <a:srgbClr val="7030A0"/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</a:rPr>
              <a:t>Фонематическая сторона речи, </a:t>
            </a:r>
            <a:r>
              <a:rPr lang="ru-RU" b="1" dirty="0" err="1" smtClean="0">
                <a:solidFill>
                  <a:srgbClr val="7030A0"/>
                </a:solidFill>
              </a:rPr>
              <a:t>звуко</a:t>
            </a:r>
            <a:r>
              <a:rPr lang="ru-RU" b="1" dirty="0" smtClean="0">
                <a:solidFill>
                  <a:srgbClr val="7030A0"/>
                </a:solidFill>
              </a:rPr>
              <a:t> - слоговая структура слова речи </a:t>
            </a:r>
          </a:p>
          <a:p>
            <a:pPr lvl="1"/>
            <a:r>
              <a:rPr lang="ru-RU" b="1" dirty="0" smtClean="0">
                <a:solidFill>
                  <a:srgbClr val="7030A0"/>
                </a:solidFill>
              </a:rPr>
              <a:t>    выполнялись медленно, но правильно</a:t>
            </a:r>
          </a:p>
          <a:p>
            <a:pPr lvl="1"/>
            <a:endParaRPr lang="ru-RU" b="1" dirty="0" smtClean="0">
              <a:solidFill>
                <a:srgbClr val="7030A0"/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</a:rPr>
              <a:t>Сформирован навык совместной работы, положительный эмоциональный </a:t>
            </a:r>
          </a:p>
          <a:p>
            <a:pPr lvl="1"/>
            <a:r>
              <a:rPr lang="ru-RU" b="1" dirty="0" smtClean="0">
                <a:solidFill>
                  <a:srgbClr val="7030A0"/>
                </a:solidFill>
              </a:rPr>
              <a:t>    контакт в доверительной обстановке.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8085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>
                  <a:solidFill>
                    <a:srgbClr val="7030A0"/>
                  </a:solidFill>
                </a:ln>
                <a:solidFill>
                  <a:srgbClr val="009ED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Результаты работы</a:t>
            </a:r>
            <a:endParaRPr lang="ru-RU" sz="5400" b="1" cap="all" dirty="0">
              <a:ln>
                <a:solidFill>
                  <a:srgbClr val="7030A0"/>
                </a:solidFill>
              </a:ln>
              <a:solidFill>
                <a:srgbClr val="009ED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ша\Desktop\СЛАЙДЫ\94070231_large_rainbowsbluewaterbeautif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1025" name="Picture 1" descr="F:\просто фото 2013-2014г\SAM_9268.JPG"/>
          <p:cNvPicPr>
            <a:picLocks noChangeAspect="1" noChangeArrowheads="1"/>
          </p:cNvPicPr>
          <p:nvPr/>
        </p:nvPicPr>
        <p:blipFill>
          <a:blip r:embed="rId3" cstate="print"/>
          <a:srcRect l="12097" t="8602" b="12904"/>
          <a:stretch>
            <a:fillRect/>
          </a:stretch>
        </p:blipFill>
        <p:spPr bwMode="auto">
          <a:xfrm>
            <a:off x="714348" y="785794"/>
            <a:ext cx="7786710" cy="52149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642918"/>
            <a:ext cx="7858179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ru-RU" sz="11500" b="1" cap="none" spc="0" dirty="0">
              <a:ln>
                <a:solidFill>
                  <a:srgbClr val="7030A0"/>
                </a:solidFill>
                <a:prstDash val="solid"/>
              </a:ln>
              <a:solidFill>
                <a:srgbClr val="009ED6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ша\Desktop\СЛАЙДЫ\94070231_large_rainbowsbluewaterbeautif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500034" y="214290"/>
            <a:ext cx="8429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9ED6"/>
                </a:solidFill>
                <a:latin typeface="Monotype Corsiva" pitchFamily="66" charset="0"/>
                <a:ea typeface="Gulim" pitchFamily="34" charset="-127"/>
                <a:cs typeface="Aharoni" pitchFamily="2" charset="-79"/>
              </a:rPr>
              <a:t>Речь – чудесный дар природы –</a:t>
            </a:r>
            <a:br>
              <a:rPr lang="ru-RU" sz="4400" b="1" dirty="0" smtClean="0">
                <a:solidFill>
                  <a:srgbClr val="009ED6"/>
                </a:solidFill>
                <a:latin typeface="Monotype Corsiva" pitchFamily="66" charset="0"/>
                <a:ea typeface="Gulim" pitchFamily="34" charset="-127"/>
                <a:cs typeface="Aharoni" pitchFamily="2" charset="-79"/>
              </a:rPr>
            </a:br>
            <a:r>
              <a:rPr lang="ru-RU" sz="4400" b="1" dirty="0" smtClean="0">
                <a:solidFill>
                  <a:srgbClr val="009ED6"/>
                </a:solidFill>
                <a:latin typeface="Monotype Corsiva" pitchFamily="66" charset="0"/>
                <a:ea typeface="Gulim" pitchFamily="34" charset="-127"/>
                <a:cs typeface="Aharoni" pitchFamily="2" charset="-79"/>
              </a:rPr>
              <a:t> не дается человеку от рождения!</a:t>
            </a:r>
            <a:endParaRPr lang="ru-RU" sz="4400" dirty="0">
              <a:solidFill>
                <a:srgbClr val="009ED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7" y="1785926"/>
            <a:ext cx="485778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Анализ реальной ситуации, сложившейся в настоящее время в системе воспитания и обучения детей дошкольного возраста показал, что количество детей, имеющих отклонения в речевом развитии, неуклонно растет. </a:t>
            </a: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Эти дети составляют основную группу риска по </a:t>
            </a:r>
            <a:r>
              <a:rPr lang="ru-RU" sz="2000" b="1" dirty="0" err="1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школьнойнеуспеваемости</a:t>
            </a:r>
            <a:r>
              <a:rPr lang="ru-RU" sz="2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, особенно при овладении письмом и чтением.</a:t>
            </a:r>
          </a:p>
          <a:p>
            <a:pPr algn="just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5362" name="Picture 2" descr="Анимашки Дет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929066"/>
            <a:ext cx="2528896" cy="23145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ша\Desktop\СЛАЙДЫ\94070231_large_rainbowsbluewaterbeautif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142844" y="357166"/>
            <a:ext cx="891141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ИГРЫ С ВОДОЙ –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ОДНА ИЗ ФОРМ  ЕСТЕСТВЕННОЙ ДЕЯТЕЛЬНОСТИ РЕБЁНКА</a:t>
            </a:r>
          </a:p>
          <a:p>
            <a:endParaRPr lang="ru-RU" sz="2000" b="1" dirty="0" smtClean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Они обладают почти неограниченными возможностями и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способствуют развитию ребёнка во всех аспектах.</a:t>
            </a:r>
          </a:p>
          <a:p>
            <a:endParaRPr lang="ru-RU" sz="2000" b="1" dirty="0" smtClean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Любые самостоятельные игры детей с водой, даже такие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простые манипуляции, как переливание, выливание обладают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психопрофилактической ценностью и являются самым доступным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и естественным способом </a:t>
            </a:r>
            <a:r>
              <a:rPr lang="ru-RU" sz="2000" b="1" dirty="0" err="1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самотерапии</a:t>
            </a:r>
            <a:r>
              <a:rPr lang="ru-RU" sz="2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.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</a:t>
            </a:r>
          </a:p>
          <a:p>
            <a:endParaRPr lang="ru-RU" sz="2000" b="1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4337" name="Picture 1" descr="C:\Users\Наташа\Desktop\СЛАЙДЫ\po_eksper_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429000"/>
            <a:ext cx="4286279" cy="321470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" dur="2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ша\Desktop\СЛАЙДЫ\94070231_large_rainbowsbluewaterbeautif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149230" y="1285860"/>
            <a:ext cx="89947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  <a:p>
            <a:pPr lvl="0"/>
            <a:r>
              <a:rPr lang="ru-RU" sz="2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Вода вызывает особый интерес у детей</a:t>
            </a:r>
          </a:p>
          <a:p>
            <a:pPr lvl="0"/>
            <a:r>
              <a:rPr lang="ru-RU" sz="2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Вода очень удобна для </a:t>
            </a:r>
            <a:r>
              <a:rPr lang="ru-RU" sz="2000" b="1" dirty="0" err="1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поисково</a:t>
            </a:r>
            <a:r>
              <a:rPr lang="ru-RU" sz="2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– исследовательской деятельности</a:t>
            </a:r>
          </a:p>
          <a:p>
            <a:pPr lvl="0"/>
            <a:r>
              <a:rPr lang="ru-RU" sz="2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Вода обладает психотерапевтическими свойствами, снимает </a:t>
            </a:r>
          </a:p>
          <a:p>
            <a:pPr lvl="0"/>
            <a:r>
              <a:rPr lang="ru-RU" sz="2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напряжение, способствует релаксации.</a:t>
            </a:r>
          </a:p>
          <a:p>
            <a:endParaRPr lang="ru-RU" sz="2000" b="1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7105" y="285728"/>
            <a:ext cx="7251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>
                  <a:solidFill>
                    <a:srgbClr val="009ED6"/>
                  </a:solidFill>
                </a:ln>
                <a:solidFill>
                  <a:srgbClr val="009ED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Преимущества воды</a:t>
            </a:r>
            <a:endParaRPr lang="ru-RU" sz="5400" b="1" cap="all" spc="0" dirty="0">
              <a:ln>
                <a:solidFill>
                  <a:srgbClr val="009ED6"/>
                </a:solidFill>
              </a:ln>
              <a:solidFill>
                <a:srgbClr val="009ED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071810"/>
            <a:ext cx="81451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>
                  <a:solidFill>
                    <a:srgbClr val="009ED6"/>
                  </a:solidFill>
                </a:ln>
                <a:solidFill>
                  <a:srgbClr val="009ED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 ещё, вода есть везде и всегда!</a:t>
            </a:r>
            <a:endParaRPr lang="ru-RU" sz="4000" b="1" cap="all" spc="0" dirty="0">
              <a:ln>
                <a:solidFill>
                  <a:srgbClr val="009ED6"/>
                </a:solidFill>
              </a:ln>
              <a:solidFill>
                <a:srgbClr val="009ED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3315" name="Picture 3" descr="G:\Никулина\P10305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929066"/>
            <a:ext cx="3643338" cy="27325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ша\Desktop\СЛАЙДЫ\94070231_large_rainbowsbluewaterbeautif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142844" y="1000108"/>
            <a:ext cx="88583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Игры с водой развивают общую и мелкую моторику, </a:t>
            </a:r>
          </a:p>
          <a:p>
            <a:pPr lvl="0"/>
            <a:r>
              <a:rPr lang="ru-RU" sz="2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ориентировку пространстве.</a:t>
            </a:r>
          </a:p>
          <a:p>
            <a:pPr lvl="0"/>
            <a:endParaRPr lang="ru-RU" sz="2000" b="1" dirty="0" smtClean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  <a:p>
            <a:pPr lvl="0"/>
            <a:endParaRPr lang="ru-RU" sz="2000" b="1" dirty="0" smtClean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  <a:p>
            <a:pPr lvl="0"/>
            <a:endParaRPr lang="ru-RU" sz="2000" b="1" dirty="0" smtClean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  <a:p>
            <a:pPr lvl="0"/>
            <a:r>
              <a:rPr lang="ru-RU" sz="2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Развивают глазомер, ловкость,</a:t>
            </a:r>
          </a:p>
          <a:p>
            <a:pPr lvl="0"/>
            <a:r>
              <a:rPr lang="ru-RU" sz="2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быстроту реакции.</a:t>
            </a:r>
          </a:p>
          <a:p>
            <a:pPr lvl="0"/>
            <a:endParaRPr lang="ru-RU" sz="2000" b="1" dirty="0" smtClean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  <a:p>
            <a:pPr lvl="0"/>
            <a:r>
              <a:rPr lang="ru-RU" sz="2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Помогают проводить работу над развитием </a:t>
            </a:r>
          </a:p>
          <a:p>
            <a:pPr lvl="0"/>
            <a:r>
              <a:rPr lang="ru-RU" sz="2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просодической стороны речи.</a:t>
            </a:r>
          </a:p>
          <a:p>
            <a:pPr lvl="0"/>
            <a:endParaRPr lang="ru-RU" sz="2000" b="1" dirty="0" smtClean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  <a:p>
            <a:pPr lvl="0"/>
            <a:r>
              <a:rPr lang="ru-RU" sz="2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Побуждают к речевому общению.</a:t>
            </a:r>
          </a:p>
          <a:p>
            <a:pPr lvl="0"/>
            <a:endParaRPr lang="ru-RU" sz="2000" b="1" dirty="0" smtClean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  <a:p>
            <a:pPr lvl="0"/>
            <a:r>
              <a:rPr lang="ru-RU" sz="2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Игры с водой нормализуют </a:t>
            </a:r>
            <a:r>
              <a:rPr lang="ru-RU" sz="2000" b="1" dirty="0" err="1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эмоциональноволевую</a:t>
            </a:r>
            <a:r>
              <a:rPr lang="ru-RU" sz="2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сферу, что положительно влияет на психическое состояние </a:t>
            </a:r>
            <a:r>
              <a:rPr lang="ru-RU" sz="2000" b="1" dirty="0" err="1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гиперактивных</a:t>
            </a:r>
            <a:r>
              <a:rPr lang="ru-RU" sz="2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детей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142852"/>
            <a:ext cx="2982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err="1" smtClean="0">
                <a:ln>
                  <a:solidFill>
                    <a:srgbClr val="009ED6"/>
                  </a:solidFill>
                </a:ln>
                <a:solidFill>
                  <a:srgbClr val="009ED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ВЫводы</a:t>
            </a:r>
            <a:endParaRPr lang="ru-RU" sz="5400" b="1" cap="all" spc="0" dirty="0">
              <a:ln>
                <a:solidFill>
                  <a:srgbClr val="009ED6"/>
                </a:solidFill>
              </a:ln>
              <a:solidFill>
                <a:srgbClr val="009ED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2289" name="Picture 1" descr="G:\Никулина\Новый рисунок (1).bmp"/>
          <p:cNvPicPr>
            <a:picLocks noChangeAspect="1" noChangeArrowheads="1"/>
          </p:cNvPicPr>
          <p:nvPr/>
        </p:nvPicPr>
        <p:blipFill>
          <a:blip r:embed="rId3" cstate="print"/>
          <a:srcRect l="53553" t="36667" r="7769"/>
          <a:stretch>
            <a:fillRect/>
          </a:stretch>
        </p:blipFill>
        <p:spPr bwMode="auto">
          <a:xfrm>
            <a:off x="6572264" y="1500174"/>
            <a:ext cx="2286016" cy="25058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ша\Desktop\СЛАЙДЫ\94070231_large_rainbowsbluewaterbeautif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327125" y="142852"/>
            <a:ext cx="844974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>
                  <a:solidFill>
                    <a:srgbClr val="C9479E"/>
                  </a:solidFill>
                </a:ln>
                <a:solidFill>
                  <a:srgbClr val="0088B8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Игры с водой делают </a:t>
            </a:r>
          </a:p>
          <a:p>
            <a:pPr algn="ctr"/>
            <a:r>
              <a:rPr lang="ru-RU" sz="3200" b="1" cap="all" dirty="0" smtClean="0">
                <a:ln>
                  <a:solidFill>
                    <a:srgbClr val="C9479E"/>
                  </a:solidFill>
                </a:ln>
                <a:solidFill>
                  <a:srgbClr val="0088B8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процесс </a:t>
            </a:r>
            <a:r>
              <a:rPr lang="ru-RU" sz="3200" b="1" cap="all" spc="0" dirty="0" smtClean="0">
                <a:ln>
                  <a:solidFill>
                    <a:srgbClr val="C9479E"/>
                  </a:solidFill>
                </a:ln>
                <a:solidFill>
                  <a:srgbClr val="0088B8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Обучения естественным, </a:t>
            </a:r>
          </a:p>
          <a:p>
            <a:pPr algn="ctr"/>
            <a:r>
              <a:rPr lang="ru-RU" sz="3200" b="1" cap="all" spc="0" dirty="0" smtClean="0">
                <a:ln>
                  <a:solidFill>
                    <a:srgbClr val="C9479E"/>
                  </a:solidFill>
                </a:ln>
                <a:solidFill>
                  <a:srgbClr val="0088B8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ненавязчивым,</a:t>
            </a:r>
          </a:p>
          <a:p>
            <a:pPr algn="ctr"/>
            <a:r>
              <a:rPr lang="ru-RU" sz="3200" b="1" cap="all" dirty="0" smtClean="0">
                <a:ln>
                  <a:solidFill>
                    <a:srgbClr val="C9479E"/>
                  </a:solidFill>
                </a:ln>
                <a:solidFill>
                  <a:srgbClr val="0088B8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Приносящим радость открытий и</a:t>
            </a:r>
          </a:p>
          <a:p>
            <a:pPr algn="ctr"/>
            <a:r>
              <a:rPr lang="ru-RU" sz="3200" b="1" cap="all" spc="0" dirty="0" smtClean="0">
                <a:ln>
                  <a:solidFill>
                    <a:srgbClr val="C9479E"/>
                  </a:solidFill>
                </a:ln>
                <a:solidFill>
                  <a:srgbClr val="0088B8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Удовольствия детям!</a:t>
            </a:r>
            <a:endParaRPr lang="ru-RU" sz="3200" b="1" cap="all" spc="0" dirty="0">
              <a:ln>
                <a:solidFill>
                  <a:srgbClr val="C9479E"/>
                </a:solidFill>
              </a:ln>
              <a:solidFill>
                <a:srgbClr val="0088B8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1265" name="Picture 1" descr="C:\Users\Наташа\Desktop\СЛАЙДЫ\DSC05223.JPG"/>
          <p:cNvPicPr>
            <a:picLocks noChangeAspect="1" noChangeArrowheads="1"/>
          </p:cNvPicPr>
          <p:nvPr/>
        </p:nvPicPr>
        <p:blipFill>
          <a:blip r:embed="rId3" cstate="print"/>
          <a:srcRect l="30682" t="17273" r="16818"/>
          <a:stretch>
            <a:fillRect/>
          </a:stretch>
        </p:blipFill>
        <p:spPr bwMode="auto">
          <a:xfrm>
            <a:off x="5857884" y="3071810"/>
            <a:ext cx="3000396" cy="3545922"/>
          </a:xfrm>
          <a:prstGeom prst="rect">
            <a:avLst/>
          </a:prstGeom>
          <a:noFill/>
          <a:ln>
            <a:solidFill>
              <a:srgbClr val="C9479E"/>
            </a:solidFill>
          </a:ln>
        </p:spPr>
      </p:pic>
      <p:pic>
        <p:nvPicPr>
          <p:cNvPr id="11267" name="Picture 3" descr="Проект &quot;Всё о мыльной пене&quot;. Знакомство младших дошкольников со свойствами мыльной пены."/>
          <p:cNvPicPr>
            <a:picLocks noChangeAspect="1" noChangeArrowheads="1"/>
          </p:cNvPicPr>
          <p:nvPr/>
        </p:nvPicPr>
        <p:blipFill>
          <a:blip r:embed="rId4" cstate="print"/>
          <a:srcRect t="11957" b="6522"/>
          <a:stretch>
            <a:fillRect/>
          </a:stretch>
        </p:blipFill>
        <p:spPr bwMode="auto">
          <a:xfrm>
            <a:off x="428596" y="3000372"/>
            <a:ext cx="3286148" cy="3571900"/>
          </a:xfrm>
          <a:prstGeom prst="rect">
            <a:avLst/>
          </a:prstGeom>
          <a:noFill/>
          <a:ln>
            <a:solidFill>
              <a:srgbClr val="C9479E"/>
            </a:solidFill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ша\Desktop\СЛАЙДЫ\94070231_large_rainbowsbluewaterbeautif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142844" y="1142984"/>
            <a:ext cx="8830366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Развитие кинестетических ощущений, усиление активности губ, языка и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развитие их подвижности, как следствие профилактика речевых нарушений.</a:t>
            </a:r>
          </a:p>
          <a:p>
            <a:endParaRPr lang="ru-RU" sz="2000" b="1" dirty="0" smtClean="0">
              <a:solidFill>
                <a:srgbClr val="7030A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Обучение родителей играм и упражнениям, которые можно использовать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 дома.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142852"/>
            <a:ext cx="177161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>
                  <a:solidFill>
                    <a:srgbClr val="7030A0"/>
                  </a:solidFill>
                </a:ln>
                <a:solidFill>
                  <a:srgbClr val="009ED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цель</a:t>
            </a:r>
            <a:endParaRPr lang="ru-RU" sz="4800" b="1" cap="all" spc="0" dirty="0">
              <a:ln>
                <a:solidFill>
                  <a:srgbClr val="7030A0"/>
                </a:solidFill>
              </a:ln>
              <a:solidFill>
                <a:srgbClr val="009ED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42" name="Picture 2" descr="F:\просто фото 2013-2014г\SAM_9180.JPG"/>
          <p:cNvPicPr>
            <a:picLocks noChangeAspect="1" noChangeArrowheads="1"/>
          </p:cNvPicPr>
          <p:nvPr/>
        </p:nvPicPr>
        <p:blipFill>
          <a:blip r:embed="rId3" cstate="print"/>
          <a:srcRect b="13953"/>
          <a:stretch>
            <a:fillRect/>
          </a:stretch>
        </p:blipFill>
        <p:spPr bwMode="auto">
          <a:xfrm>
            <a:off x="4429124" y="3714752"/>
            <a:ext cx="4538529" cy="2928958"/>
          </a:xfrm>
          <a:prstGeom prst="rect">
            <a:avLst/>
          </a:prstGeom>
          <a:noFill/>
          <a:ln w="38100">
            <a:solidFill>
              <a:srgbClr val="C9479E"/>
            </a:solidFill>
          </a:ln>
        </p:spPr>
      </p:pic>
      <p:pic>
        <p:nvPicPr>
          <p:cNvPr id="10241" name="Picture 1" descr="C:\Users\Наташа\Desktop\СЛАЙДЫ\DSC05199.JPG"/>
          <p:cNvPicPr>
            <a:picLocks noChangeAspect="1" noChangeArrowheads="1"/>
          </p:cNvPicPr>
          <p:nvPr/>
        </p:nvPicPr>
        <p:blipFill>
          <a:blip r:embed="rId4" cstate="print"/>
          <a:srcRect b="7143"/>
          <a:stretch>
            <a:fillRect/>
          </a:stretch>
        </p:blipFill>
        <p:spPr bwMode="auto">
          <a:xfrm>
            <a:off x="214282" y="2928934"/>
            <a:ext cx="4572032" cy="3184094"/>
          </a:xfrm>
          <a:prstGeom prst="rect">
            <a:avLst/>
          </a:prstGeom>
          <a:noFill/>
          <a:ln w="28575">
            <a:solidFill>
              <a:srgbClr val="C9479E"/>
            </a:solidFill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ша\Desktop\СЛАЙДЫ\94070231_large_rainbowsbluewaterbeautif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214282" y="1000108"/>
            <a:ext cx="87868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развивать общую и мелкую моторику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формировать полноценные </a:t>
            </a:r>
            <a:r>
              <a:rPr lang="ru-RU" sz="2400" b="1" dirty="0" err="1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звукопроизносительные</a:t>
            </a:r>
            <a:r>
              <a:rPr lang="ru-RU" sz="24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   навыки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развивать артикуляционный аппарат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формировать правильное речевое дыхание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развивать фонематические процессы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обогатить представление о ближайшем окружении,  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  продолжать расширять и активизировать словарный  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  запас детей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воспитывать у детей навык совместной работы,  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  налаживание положительного эмоционального 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  контакта, создание доверительной обстановки.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98608" y="142852"/>
            <a:ext cx="2623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>
                  <a:solidFill>
                    <a:srgbClr val="009ED6"/>
                  </a:solidFill>
                </a:ln>
                <a:solidFill>
                  <a:srgbClr val="009ED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задачи</a:t>
            </a:r>
            <a:endParaRPr lang="ru-RU" sz="5400" b="1" cap="all" spc="0" dirty="0">
              <a:ln>
                <a:solidFill>
                  <a:srgbClr val="009ED6"/>
                </a:solidFill>
              </a:ln>
              <a:solidFill>
                <a:srgbClr val="009ED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0"/>
                            </p:stCondLst>
                            <p:childTnLst>
                              <p:par>
                                <p:cTn id="3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000"/>
                            </p:stCondLst>
                            <p:childTnLst>
                              <p:par>
                                <p:cTn id="4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3000"/>
                            </p:stCondLst>
                            <p:childTnLst>
                              <p:par>
                                <p:cTn id="5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0"/>
                            </p:stCondLst>
                            <p:childTnLst>
                              <p:par>
                                <p:cTn id="5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ша\Desktop\СЛАЙДЫ\94070231_large_rainbowsbluewaterbeautif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142844" y="285728"/>
            <a:ext cx="8807219" cy="56323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>
                  <a:solidFill>
                    <a:srgbClr val="7030A0"/>
                  </a:solidFill>
                </a:ln>
                <a:solidFill>
                  <a:srgbClr val="009ED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Структура программы включает следующие </a:t>
            </a:r>
          </a:p>
          <a:p>
            <a:pPr algn="ctr"/>
            <a:r>
              <a:rPr lang="ru-RU" sz="2400" b="1" cap="all" dirty="0" smtClean="0">
                <a:ln>
                  <a:solidFill>
                    <a:srgbClr val="7030A0"/>
                  </a:solidFill>
                </a:ln>
                <a:solidFill>
                  <a:srgbClr val="009ED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Разделы</a:t>
            </a:r>
          </a:p>
          <a:p>
            <a:pPr algn="ctr"/>
            <a:endParaRPr lang="ru-RU" sz="2400" b="1" cap="all" dirty="0" smtClean="0">
              <a:ln>
                <a:solidFill>
                  <a:srgbClr val="7030A0"/>
                </a:solidFill>
              </a:ln>
              <a:solidFill>
                <a:srgbClr val="009ED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  <a:p>
            <a:pPr algn="ctr"/>
            <a:endParaRPr lang="ru-RU" sz="2400" b="1" cap="all" dirty="0" smtClean="0">
              <a:ln>
                <a:solidFill>
                  <a:srgbClr val="7030A0"/>
                </a:solidFill>
              </a:ln>
              <a:solidFill>
                <a:srgbClr val="009ED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  <a:p>
            <a:pPr lvl="0"/>
            <a:r>
              <a:rPr lang="ru-RU" sz="2400" b="1" cap="all" dirty="0" smtClean="0">
                <a:ln>
                  <a:solidFill>
                    <a:srgbClr val="7030A0"/>
                  </a:solidFill>
                </a:ln>
                <a:solidFill>
                  <a:srgbClr val="009ED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Развитие словарного запаса</a:t>
            </a:r>
          </a:p>
          <a:p>
            <a:pPr lvl="0"/>
            <a:endParaRPr lang="ru-RU" sz="2400" b="1" cap="all" dirty="0" smtClean="0">
              <a:ln>
                <a:solidFill>
                  <a:srgbClr val="7030A0"/>
                </a:solidFill>
              </a:ln>
              <a:solidFill>
                <a:srgbClr val="009ED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  <a:p>
            <a:pPr lvl="0"/>
            <a:r>
              <a:rPr lang="ru-RU" sz="2400" b="1" cap="all" dirty="0" smtClean="0">
                <a:ln>
                  <a:solidFill>
                    <a:srgbClr val="7030A0"/>
                  </a:solidFill>
                </a:ln>
                <a:solidFill>
                  <a:srgbClr val="009ED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Развитие лексико-грамматических категорий</a:t>
            </a:r>
          </a:p>
          <a:p>
            <a:pPr lvl="0"/>
            <a:endParaRPr lang="ru-RU" sz="2400" b="1" cap="all" dirty="0" smtClean="0">
              <a:ln>
                <a:solidFill>
                  <a:srgbClr val="7030A0"/>
                </a:solidFill>
              </a:ln>
              <a:solidFill>
                <a:srgbClr val="009ED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  <a:p>
            <a:pPr lvl="0"/>
            <a:r>
              <a:rPr lang="ru-RU" sz="2400" b="1" cap="all" dirty="0" smtClean="0">
                <a:ln>
                  <a:solidFill>
                    <a:srgbClr val="7030A0"/>
                  </a:solidFill>
                </a:ln>
                <a:solidFill>
                  <a:srgbClr val="009ED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Развитие речевого аппарата</a:t>
            </a:r>
          </a:p>
          <a:p>
            <a:pPr lvl="0"/>
            <a:endParaRPr lang="ru-RU" sz="2400" b="1" cap="all" dirty="0" smtClean="0">
              <a:ln>
                <a:solidFill>
                  <a:srgbClr val="7030A0"/>
                </a:solidFill>
              </a:ln>
              <a:solidFill>
                <a:srgbClr val="009ED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  <a:p>
            <a:pPr lvl="0"/>
            <a:r>
              <a:rPr lang="ru-RU" sz="2400" b="1" cap="all" dirty="0" smtClean="0">
                <a:ln>
                  <a:solidFill>
                    <a:srgbClr val="7030A0"/>
                  </a:solidFill>
                </a:ln>
                <a:solidFill>
                  <a:srgbClr val="009ED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Развитие общей и мелкой моторики</a:t>
            </a:r>
          </a:p>
          <a:p>
            <a:pPr lvl="0"/>
            <a:endParaRPr lang="ru-RU" sz="2400" b="1" cap="all" dirty="0" smtClean="0">
              <a:ln>
                <a:solidFill>
                  <a:srgbClr val="7030A0"/>
                </a:solidFill>
              </a:ln>
              <a:solidFill>
                <a:srgbClr val="009ED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  <a:p>
            <a:pPr lvl="0"/>
            <a:r>
              <a:rPr lang="ru-RU" sz="2400" b="1" cap="all" dirty="0" smtClean="0">
                <a:ln>
                  <a:solidFill>
                    <a:srgbClr val="7030A0"/>
                  </a:solidFill>
                </a:ln>
                <a:solidFill>
                  <a:srgbClr val="009ED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Развитие психических процессов</a:t>
            </a:r>
          </a:p>
          <a:p>
            <a:pPr lvl="0"/>
            <a:endParaRPr lang="ru-RU" sz="2400" b="1" cap="all" dirty="0" smtClean="0">
              <a:ln>
                <a:solidFill>
                  <a:srgbClr val="7030A0"/>
                </a:solidFill>
              </a:ln>
              <a:solidFill>
                <a:srgbClr val="009ED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  <a:p>
            <a:pPr lvl="0"/>
            <a:r>
              <a:rPr lang="ru-RU" sz="2400" b="1" cap="all" dirty="0" smtClean="0">
                <a:ln>
                  <a:solidFill>
                    <a:srgbClr val="7030A0"/>
                  </a:solidFill>
                </a:ln>
                <a:solidFill>
                  <a:srgbClr val="009ED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Развитие фонематических процессов</a:t>
            </a:r>
          </a:p>
        </p:txBody>
      </p:sp>
      <p:pic>
        <p:nvPicPr>
          <p:cNvPr id="8193" name="Picture 1" descr="C:\Users\Наташа\Desktop\СЛАЙДЫ\DSC05212.JPG"/>
          <p:cNvPicPr>
            <a:picLocks noChangeAspect="1" noChangeArrowheads="1"/>
          </p:cNvPicPr>
          <p:nvPr/>
        </p:nvPicPr>
        <p:blipFill>
          <a:blip r:embed="rId3" cstate="print"/>
          <a:srcRect l="14286" t="4762" r="2381" b="4762"/>
          <a:stretch>
            <a:fillRect/>
          </a:stretch>
        </p:blipFill>
        <p:spPr bwMode="auto">
          <a:xfrm>
            <a:off x="6572264" y="785794"/>
            <a:ext cx="2143140" cy="1745128"/>
          </a:xfrm>
          <a:prstGeom prst="rect">
            <a:avLst/>
          </a:prstGeom>
          <a:noFill/>
          <a:ln w="38100">
            <a:solidFill>
              <a:srgbClr val="C9479E"/>
            </a:solidFill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585</Words>
  <Application>Microsoft Office PowerPoint</Application>
  <PresentationFormat>Экран (4:3)</PresentationFormat>
  <Paragraphs>160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Aharoni</vt:lpstr>
      <vt:lpstr>Arial</vt:lpstr>
      <vt:lpstr>Batang</vt:lpstr>
      <vt:lpstr>Calibri</vt:lpstr>
      <vt:lpstr>Gulim</vt:lpstr>
      <vt:lpstr>Monotype Corsiva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madou_460</cp:lastModifiedBy>
  <cp:revision>67</cp:revision>
  <dcterms:created xsi:type="dcterms:W3CDTF">2014-10-19T06:13:46Z</dcterms:created>
  <dcterms:modified xsi:type="dcterms:W3CDTF">2026-04-15T06:31:48Z</dcterms:modified>
</cp:coreProperties>
</file>